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3" r:id="rId2"/>
    <p:sldId id="334" r:id="rId3"/>
    <p:sldId id="335" r:id="rId4"/>
    <p:sldId id="337" r:id="rId5"/>
    <p:sldId id="338" r:id="rId6"/>
    <p:sldId id="339" r:id="rId7"/>
    <p:sldId id="347" r:id="rId8"/>
    <p:sldId id="353" r:id="rId9"/>
    <p:sldId id="352" r:id="rId10"/>
    <p:sldId id="323" r:id="rId11"/>
    <p:sldId id="351" r:id="rId12"/>
    <p:sldId id="327" r:id="rId13"/>
    <p:sldId id="329" r:id="rId14"/>
    <p:sldId id="330" r:id="rId15"/>
    <p:sldId id="355" r:id="rId16"/>
    <p:sldId id="354"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488">
          <p15:clr>
            <a:srgbClr val="A4A3A4"/>
          </p15:clr>
        </p15:guide>
        <p15:guide id="3" pos="2640">
          <p15:clr>
            <a:srgbClr val="A4A3A4"/>
          </p15:clr>
        </p15:guide>
        <p15:guide id="4" pos="640">
          <p15:clr>
            <a:srgbClr val="A4A3A4"/>
          </p15:clr>
        </p15:guide>
        <p15:guide id="5" pos="384">
          <p15:clr>
            <a:srgbClr val="A4A3A4"/>
          </p15:clr>
        </p15:guide>
        <p15:guide id="6" pos="105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004C"/>
    <a:srgbClr val="CC3300"/>
    <a:srgbClr val="FF3300"/>
    <a:srgbClr val="AAAAAA"/>
    <a:srgbClr val="CCCCCC"/>
    <a:srgbClr val="003366"/>
    <a:srgbClr val="FFFFFF"/>
    <a:srgbClr val="CC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03" autoAdjust="0"/>
  </p:normalViewPr>
  <p:slideViewPr>
    <p:cSldViewPr>
      <p:cViewPr varScale="1">
        <p:scale>
          <a:sx n="57" d="100"/>
          <a:sy n="57" d="100"/>
        </p:scale>
        <p:origin x="836" y="28"/>
      </p:cViewPr>
      <p:guideLst>
        <p:guide orient="horz" pos="2160"/>
        <p:guide pos="5488"/>
        <p:guide pos="2640"/>
        <p:guide pos="640"/>
        <p:guide pos="384"/>
        <p:guide pos="1056"/>
      </p:guideLst>
    </p:cSldViewPr>
  </p:slideViewPr>
  <p:outlineViewPr>
    <p:cViewPr>
      <p:scale>
        <a:sx n="33" d="100"/>
        <a:sy n="33" d="100"/>
      </p:scale>
      <p:origin x="0" y="66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1090"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7cfdc68844b5616d" providerId="LiveId" clId="{D11F6977-ADE0-4760-AA66-60E6FDF30F38}"/>
    <pc:docChg chg="custSel addSld delSld modSld">
      <pc:chgData name="" userId="7cfdc68844b5616d" providerId="LiveId" clId="{D11F6977-ADE0-4760-AA66-60E6FDF30F38}" dt="2022-09-07T05:40:27.039" v="673" actId="20577"/>
      <pc:docMkLst>
        <pc:docMk/>
      </pc:docMkLst>
      <pc:sldChg chg="modSp">
        <pc:chgData name="" userId="7cfdc68844b5616d" providerId="LiveId" clId="{D11F6977-ADE0-4760-AA66-60E6FDF30F38}" dt="2022-09-07T05:40:27.039" v="673" actId="20577"/>
        <pc:sldMkLst>
          <pc:docMk/>
          <pc:sldMk cId="3486140828" sldId="323"/>
        </pc:sldMkLst>
        <pc:spChg chg="mod">
          <ac:chgData name="" userId="7cfdc68844b5616d" providerId="LiveId" clId="{D11F6977-ADE0-4760-AA66-60E6FDF30F38}" dt="2022-09-07T05:40:27.039" v="673" actId="20577"/>
          <ac:spMkLst>
            <pc:docMk/>
            <pc:sldMk cId="3486140828" sldId="323"/>
            <ac:spMk id="3" creationId="{59DD3C89-8261-4B37-B842-9F3E52521668}"/>
          </ac:spMkLst>
        </pc:spChg>
      </pc:sldChg>
      <pc:sldChg chg="del">
        <pc:chgData name="" userId="7cfdc68844b5616d" providerId="LiveId" clId="{D11F6977-ADE0-4760-AA66-60E6FDF30F38}" dt="2022-09-07T05:26:36.486" v="0" actId="2696"/>
        <pc:sldMkLst>
          <pc:docMk/>
          <pc:sldMk cId="3417422125" sldId="326"/>
        </pc:sldMkLst>
      </pc:sldChg>
      <pc:sldChg chg="del">
        <pc:chgData name="" userId="7cfdc68844b5616d" providerId="LiveId" clId="{D11F6977-ADE0-4760-AA66-60E6FDF30F38}" dt="2022-09-07T05:29:47.173" v="16" actId="2696"/>
        <pc:sldMkLst>
          <pc:docMk/>
          <pc:sldMk cId="1286726656" sldId="328"/>
        </pc:sldMkLst>
      </pc:sldChg>
      <pc:sldChg chg="modSp">
        <pc:chgData name="" userId="7cfdc68844b5616d" providerId="LiveId" clId="{D11F6977-ADE0-4760-AA66-60E6FDF30F38}" dt="2022-09-07T05:27:35.947" v="5" actId="14100"/>
        <pc:sldMkLst>
          <pc:docMk/>
          <pc:sldMk cId="1574512749" sldId="335"/>
        </pc:sldMkLst>
        <pc:spChg chg="mod">
          <ac:chgData name="" userId="7cfdc68844b5616d" providerId="LiveId" clId="{D11F6977-ADE0-4760-AA66-60E6FDF30F38}" dt="2022-09-07T05:27:35.947" v="5" actId="14100"/>
          <ac:spMkLst>
            <pc:docMk/>
            <pc:sldMk cId="1574512749" sldId="335"/>
            <ac:spMk id="3" creationId="{A5B3932B-89AC-431B-978C-50BBD10AAA6B}"/>
          </ac:spMkLst>
        </pc:spChg>
      </pc:sldChg>
      <pc:sldChg chg="del">
        <pc:chgData name="" userId="7cfdc68844b5616d" providerId="LiveId" clId="{D11F6977-ADE0-4760-AA66-60E6FDF30F38}" dt="2022-09-07T05:28:12.515" v="6" actId="2696"/>
        <pc:sldMkLst>
          <pc:docMk/>
          <pc:sldMk cId="2427437176" sldId="336"/>
        </pc:sldMkLst>
      </pc:sldChg>
      <pc:sldChg chg="del">
        <pc:chgData name="" userId="7cfdc68844b5616d" providerId="LiveId" clId="{D11F6977-ADE0-4760-AA66-60E6FDF30F38}" dt="2022-09-07T05:28:44.337" v="7" actId="2696"/>
        <pc:sldMkLst>
          <pc:docMk/>
          <pc:sldMk cId="3616507230" sldId="340"/>
        </pc:sldMkLst>
      </pc:sldChg>
      <pc:sldChg chg="del">
        <pc:chgData name="" userId="7cfdc68844b5616d" providerId="LiveId" clId="{D11F6977-ADE0-4760-AA66-60E6FDF30F38}" dt="2022-09-07T05:28:48.385" v="8" actId="2696"/>
        <pc:sldMkLst>
          <pc:docMk/>
          <pc:sldMk cId="649036236" sldId="341"/>
        </pc:sldMkLst>
      </pc:sldChg>
      <pc:sldChg chg="del">
        <pc:chgData name="" userId="7cfdc68844b5616d" providerId="LiveId" clId="{D11F6977-ADE0-4760-AA66-60E6FDF30F38}" dt="2022-09-07T05:28:52.374" v="9" actId="2696"/>
        <pc:sldMkLst>
          <pc:docMk/>
          <pc:sldMk cId="2973019300" sldId="342"/>
        </pc:sldMkLst>
      </pc:sldChg>
      <pc:sldChg chg="del">
        <pc:chgData name="" userId="7cfdc68844b5616d" providerId="LiveId" clId="{D11F6977-ADE0-4760-AA66-60E6FDF30F38}" dt="2022-09-07T05:28:55.470" v="10" actId="2696"/>
        <pc:sldMkLst>
          <pc:docMk/>
          <pc:sldMk cId="2426216320" sldId="343"/>
        </pc:sldMkLst>
      </pc:sldChg>
      <pc:sldChg chg="del">
        <pc:chgData name="" userId="7cfdc68844b5616d" providerId="LiveId" clId="{D11F6977-ADE0-4760-AA66-60E6FDF30F38}" dt="2022-09-07T05:28:57.695" v="11" actId="2696"/>
        <pc:sldMkLst>
          <pc:docMk/>
          <pc:sldMk cId="3017073093" sldId="344"/>
        </pc:sldMkLst>
      </pc:sldChg>
      <pc:sldChg chg="del">
        <pc:chgData name="" userId="7cfdc68844b5616d" providerId="LiveId" clId="{D11F6977-ADE0-4760-AA66-60E6FDF30F38}" dt="2022-09-07T05:28:59.039" v="12" actId="2696"/>
        <pc:sldMkLst>
          <pc:docMk/>
          <pc:sldMk cId="2869708516" sldId="345"/>
        </pc:sldMkLst>
      </pc:sldChg>
      <pc:sldChg chg="del">
        <pc:chgData name="" userId="7cfdc68844b5616d" providerId="LiveId" clId="{D11F6977-ADE0-4760-AA66-60E6FDF30F38}" dt="2022-09-07T05:29:00.557" v="13" actId="2696"/>
        <pc:sldMkLst>
          <pc:docMk/>
          <pc:sldMk cId="2384451268" sldId="346"/>
        </pc:sldMkLst>
      </pc:sldChg>
      <pc:sldChg chg="del">
        <pc:chgData name="" userId="7cfdc68844b5616d" providerId="LiveId" clId="{D11F6977-ADE0-4760-AA66-60E6FDF30F38}" dt="2022-09-07T05:39:32.083" v="601" actId="2696"/>
        <pc:sldMkLst>
          <pc:docMk/>
          <pc:sldMk cId="129497106" sldId="348"/>
        </pc:sldMkLst>
      </pc:sldChg>
      <pc:sldChg chg="del">
        <pc:chgData name="" userId="7cfdc68844b5616d" providerId="LiveId" clId="{D11F6977-ADE0-4760-AA66-60E6FDF30F38}" dt="2022-09-07T05:29:23.538" v="14" actId="2696"/>
        <pc:sldMkLst>
          <pc:docMk/>
          <pc:sldMk cId="2843990098" sldId="349"/>
        </pc:sldMkLst>
      </pc:sldChg>
      <pc:sldChg chg="del">
        <pc:chgData name="" userId="7cfdc68844b5616d" providerId="LiveId" clId="{D11F6977-ADE0-4760-AA66-60E6FDF30F38}" dt="2022-09-07T05:29:27.168" v="15" actId="2696"/>
        <pc:sldMkLst>
          <pc:docMk/>
          <pc:sldMk cId="3203682345" sldId="350"/>
        </pc:sldMkLst>
      </pc:sldChg>
      <pc:sldChg chg="addSp delSp modSp add">
        <pc:chgData name="" userId="7cfdc68844b5616d" providerId="LiveId" clId="{D11F6977-ADE0-4760-AA66-60E6FDF30F38}" dt="2022-09-07T05:38:36.345" v="600" actId="20577"/>
        <pc:sldMkLst>
          <pc:docMk/>
          <pc:sldMk cId="3668239288" sldId="355"/>
        </pc:sldMkLst>
        <pc:spChg chg="mod">
          <ac:chgData name="" userId="7cfdc68844b5616d" providerId="LiveId" clId="{D11F6977-ADE0-4760-AA66-60E6FDF30F38}" dt="2022-09-07T05:30:55.637" v="35" actId="20577"/>
          <ac:spMkLst>
            <pc:docMk/>
            <pc:sldMk cId="3668239288" sldId="355"/>
            <ac:spMk id="2" creationId="{942AE5DF-E1A5-4A11-847E-B3119228805E}"/>
          </ac:spMkLst>
        </pc:spChg>
        <pc:spChg chg="add del mod">
          <ac:chgData name="" userId="7cfdc68844b5616d" providerId="LiveId" clId="{D11F6977-ADE0-4760-AA66-60E6FDF30F38}" dt="2022-09-07T05:38:36.345" v="600" actId="20577"/>
          <ac:spMkLst>
            <pc:docMk/>
            <pc:sldMk cId="3668239288" sldId="355"/>
            <ac:spMk id="3" creationId="{AB35906E-F683-4DE5-90B8-1DA2EBB7DE03}"/>
          </ac:spMkLst>
        </pc:spChg>
        <pc:picChg chg="add del mod">
          <ac:chgData name="" userId="7cfdc68844b5616d" providerId="LiveId" clId="{D11F6977-ADE0-4760-AA66-60E6FDF30F38}" dt="2022-09-07T05:30:07.778" v="19"/>
          <ac:picMkLst>
            <pc:docMk/>
            <pc:sldMk cId="3668239288" sldId="355"/>
            <ac:picMk id="5" creationId="{8FF46CED-E862-4222-B25C-72949B9FD55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a:lvl1pPr>
          </a:lstStyle>
          <a:p>
            <a:pPr>
              <a:defRPr/>
            </a:pPr>
            <a:endParaRPr lang="de-DE"/>
          </a:p>
        </p:txBody>
      </p:sp>
      <p:sp>
        <p:nvSpPr>
          <p:cNvPr id="5017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a:lvl1pPr>
          </a:lstStyle>
          <a:p>
            <a:pPr>
              <a:defRPr/>
            </a:pPr>
            <a:endParaRPr lang="de-DE"/>
          </a:p>
        </p:txBody>
      </p:sp>
      <p:sp>
        <p:nvSpPr>
          <p:cNvPr id="5018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a:lvl1pPr>
          </a:lstStyle>
          <a:p>
            <a:pPr>
              <a:defRPr/>
            </a:pPr>
            <a:endParaRPr lang="de-DE"/>
          </a:p>
        </p:txBody>
      </p:sp>
      <p:sp>
        <p:nvSpPr>
          <p:cNvPr id="5018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pPr>
              <a:defRPr/>
            </a:pPr>
            <a:fld id="{E26B7D86-3582-4007-8147-7A516E4DA371}" type="slidenum">
              <a:rPr lang="de-DE"/>
              <a:pPr>
                <a:defRPr/>
              </a:pPr>
              <a:t>‹Nr.›</a:t>
            </a:fld>
            <a:endParaRPr lang="de-DE"/>
          </a:p>
        </p:txBody>
      </p:sp>
    </p:spTree>
    <p:extLst>
      <p:ext uri="{BB962C8B-B14F-4D97-AF65-F5344CB8AC3E}">
        <p14:creationId xmlns:p14="http://schemas.microsoft.com/office/powerpoint/2010/main" val="3233180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48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54AE1AD-9AD6-452E-9E15-AF1326AE5435}" type="slidenum">
              <a:rPr lang="de-DE"/>
              <a:pPr>
                <a:defRPr/>
              </a:pPr>
              <a:t>‹Nr.›</a:t>
            </a:fld>
            <a:endParaRPr lang="de-DE"/>
          </a:p>
        </p:txBody>
      </p:sp>
    </p:spTree>
    <p:extLst>
      <p:ext uri="{BB962C8B-B14F-4D97-AF65-F5344CB8AC3E}">
        <p14:creationId xmlns:p14="http://schemas.microsoft.com/office/powerpoint/2010/main" val="3357575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0egoett_6_02.TIF%20%20%20%20%20%20%20%20%20%20%20%20%20%20%20%20%20%20%20%20%20%20%20%20%20%20%20%20%20%20%20%20%20%20%20%20%20%20%20%20%20%20%20%20%20%20%20%20%2000016396%0brothes_imac%20%20%20%20%20%20%20%20%20%20%20%20%20%20%20%20%20%20%20%20ABA78158:"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17logo_ug_kompl_r_rgb.TIF%20%20%20%20%20%20%20%20%20%20%20%20%20%20%20%20%20%20%20%20%20%20%20%20%20%20%20%20%20%20%20%20%20%20%20%20%20%20%20%200001C4DA%0brothes_imac%20%20%20%20%20%20%20%20%20%20%20%20%20%20%20%20%20%20%20%20ABA78158:"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345" descr="goett_6_02.TIF                                                 00016396rothes_imac                    ABA78158:"/>
          <p:cNvPicPr>
            <a:picLocks noChangeAspect="1" noChangeArrowheads="1"/>
          </p:cNvPicPr>
          <p:nvPr/>
        </p:nvPicPr>
        <p:blipFill>
          <a:blip r:embed="rId2" r:link="rId3">
            <a:lum bright="78000" contrast="-40000"/>
            <a:extLst>
              <a:ext uri="{28A0092B-C50C-407E-A947-70E740481C1C}">
                <a14:useLocalDpi xmlns:a14="http://schemas.microsoft.com/office/drawing/2010/main" val="0"/>
              </a:ext>
            </a:extLst>
          </a:blip>
          <a:srcRect l="6311" t="662" r="6325" b="68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46" descr="logo_ug_kompl_r_rgb.TIF                                        0001C4DArothes_imac                    ABA78158:"/>
          <p:cNvPicPr>
            <a:picLocks noChangeAspect="1" noChangeArrowheads="1"/>
          </p:cNvPicPr>
          <p:nvPr/>
        </p:nvPicPr>
        <p:blipFill>
          <a:blip r:embed="rId4" r:link="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163" y="428625"/>
            <a:ext cx="343693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365"/>
          <p:cNvSpPr>
            <a:spLocks noChangeShapeType="1"/>
          </p:cNvSpPr>
          <p:nvPr/>
        </p:nvSpPr>
        <p:spPr bwMode="auto">
          <a:xfrm>
            <a:off x="381000" y="6667500"/>
            <a:ext cx="8331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Line 366"/>
          <p:cNvSpPr>
            <a:spLocks noChangeShapeType="1"/>
          </p:cNvSpPr>
          <p:nvPr/>
        </p:nvSpPr>
        <p:spPr bwMode="auto">
          <a:xfrm>
            <a:off x="8712200" y="6045200"/>
            <a:ext cx="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 name="Text Box 369"/>
          <p:cNvSpPr txBox="1">
            <a:spLocks noChangeArrowheads="1"/>
          </p:cNvSpPr>
          <p:nvPr/>
        </p:nvSpPr>
        <p:spPr bwMode="auto">
          <a:xfrm>
            <a:off x="323850" y="404813"/>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a:p>
        </p:txBody>
      </p:sp>
      <p:sp>
        <p:nvSpPr>
          <p:cNvPr id="9" name="Text Box 370"/>
          <p:cNvSpPr txBox="1">
            <a:spLocks noChangeArrowheads="1"/>
          </p:cNvSpPr>
          <p:nvPr/>
        </p:nvSpPr>
        <p:spPr bwMode="auto">
          <a:xfrm>
            <a:off x="323850" y="404813"/>
            <a:ext cx="48958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de-DE" sz="1600">
                <a:latin typeface="Verdana" pitchFamily="34" charset="0"/>
              </a:rPr>
              <a:t>Prof.Dr.Gerald Spindler, </a:t>
            </a:r>
            <a:br>
              <a:rPr lang="de-DE" sz="1600">
                <a:latin typeface="Verdana" pitchFamily="34" charset="0"/>
              </a:rPr>
            </a:br>
            <a:r>
              <a:rPr lang="de-DE" sz="1600">
                <a:latin typeface="Verdana" pitchFamily="34" charset="0"/>
              </a:rPr>
              <a:t>Akademie der Wissenschaften zu Göttingen</a:t>
            </a:r>
          </a:p>
        </p:txBody>
      </p:sp>
      <p:sp>
        <p:nvSpPr>
          <p:cNvPr id="3175" name="Rectangle 103"/>
          <p:cNvSpPr>
            <a:spLocks noGrp="1" noChangeArrowheads="1"/>
          </p:cNvSpPr>
          <p:nvPr>
            <p:ph type="ctrTitle"/>
          </p:nvPr>
        </p:nvSpPr>
        <p:spPr>
          <a:xfrm>
            <a:off x="2260600" y="2590800"/>
            <a:ext cx="6553200" cy="1905000"/>
          </a:xfrm>
        </p:spPr>
        <p:txBody>
          <a:bodyPr anchor="t"/>
          <a:lstStyle>
            <a:lvl1pPr>
              <a:defRPr sz="4800" b="0">
                <a:solidFill>
                  <a:srgbClr val="B3004C"/>
                </a:solidFill>
              </a:defRPr>
            </a:lvl1pPr>
          </a:lstStyle>
          <a:p>
            <a:pPr lvl="0"/>
            <a:r>
              <a:rPr lang="de-DE" noProof="0"/>
              <a:t>Rechtsbuendige</a:t>
            </a:r>
            <a:br>
              <a:rPr lang="de-DE" noProof="0"/>
            </a:br>
            <a:r>
              <a:rPr lang="de-DE" noProof="0"/>
              <a:t>Hauptueberschrift</a:t>
            </a:r>
          </a:p>
        </p:txBody>
      </p:sp>
      <p:sp>
        <p:nvSpPr>
          <p:cNvPr id="3293" name="Rectangle 221"/>
          <p:cNvSpPr>
            <a:spLocks noGrp="1" noChangeArrowheads="1"/>
          </p:cNvSpPr>
          <p:nvPr>
            <p:ph type="subTitle" idx="1"/>
          </p:nvPr>
        </p:nvSpPr>
        <p:spPr>
          <a:xfrm>
            <a:off x="1028700" y="4876800"/>
            <a:ext cx="7797800" cy="762000"/>
          </a:xfrm>
        </p:spPr>
        <p:txBody>
          <a:bodyPr/>
          <a:lstStyle>
            <a:lvl1pPr marL="0" indent="0" algn="r">
              <a:buFont typeface="Wingdings" pitchFamily="2" charset="2"/>
              <a:buNone/>
              <a:defRPr sz="3600"/>
            </a:lvl1pPr>
          </a:lstStyle>
          <a:p>
            <a:pPr lvl="0"/>
            <a:r>
              <a:rPr lang="de-DE" noProof="0"/>
              <a:t>Master-Untertitelformat bearbeiten</a:t>
            </a:r>
          </a:p>
        </p:txBody>
      </p:sp>
      <p:sp>
        <p:nvSpPr>
          <p:cNvPr id="10" name="Rectangle 105"/>
          <p:cNvSpPr>
            <a:spLocks noGrp="1" noChangeArrowheads="1"/>
          </p:cNvSpPr>
          <p:nvPr>
            <p:ph type="dt" sz="half" idx="10"/>
          </p:nvPr>
        </p:nvSpPr>
        <p:spPr>
          <a:xfrm>
            <a:off x="0" y="6311900"/>
            <a:ext cx="1981200" cy="457200"/>
          </a:xfrm>
          <a:extLst>
            <a:ext uri="{909E8E84-426E-40DD-AFC4-6F175D3DCCD1}">
              <a14:hiddenFill xmlns:a14="http://schemas.microsoft.com/office/drawing/2010/main">
                <a:solidFill>
                  <a:schemeClr val="accent1"/>
                </a:solidFill>
              </a14:hiddenFill>
            </a:ext>
          </a:extLst>
        </p:spPr>
        <p:txBody>
          <a:bodyPr anchor="ctr"/>
          <a:lstStyle>
            <a:lvl1pPr algn="ctr">
              <a:defRPr/>
            </a:lvl1pPr>
          </a:lstStyle>
          <a:p>
            <a:pPr>
              <a:defRPr/>
            </a:pPr>
            <a:fld id="{7AEB78A7-035E-4494-A756-67A222549C2D}" type="datetime4">
              <a:rPr lang="de-DE"/>
              <a:pPr>
                <a:defRPr/>
              </a:pPr>
              <a:t>7. September 2022</a:t>
            </a:fld>
            <a:endParaRPr lang="de-DE"/>
          </a:p>
        </p:txBody>
      </p:sp>
    </p:spTree>
    <p:extLst>
      <p:ext uri="{BB962C8B-B14F-4D97-AF65-F5344CB8AC3E}">
        <p14:creationId xmlns:p14="http://schemas.microsoft.com/office/powerpoint/2010/main" val="121003568"/>
      </p:ext>
    </p:extLst>
  </p:cSld>
  <p:clrMapOvr>
    <a:masterClrMapping/>
  </p:clrMapOvr>
  <p:transition spd="slow">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fld id="{E8B74529-ED64-443D-B0CD-37DCFE5B4A24}" type="datetime4">
              <a:rPr lang="de-DE"/>
              <a:pPr>
                <a:defRPr/>
              </a:pPr>
              <a:t>7. September 2022</a:t>
            </a:fld>
            <a:endParaRPr lang="de-DE"/>
          </a:p>
        </p:txBody>
      </p:sp>
    </p:spTree>
    <p:extLst>
      <p:ext uri="{BB962C8B-B14F-4D97-AF65-F5344CB8AC3E}">
        <p14:creationId xmlns:p14="http://schemas.microsoft.com/office/powerpoint/2010/main" val="16137879"/>
      </p:ext>
    </p:extLst>
  </p:cSld>
  <p:clrMapOvr>
    <a:masterClrMapping/>
  </p:clrMapOvr>
  <p:transition spd="slow">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77050" y="1052513"/>
            <a:ext cx="2087563" cy="50403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11188" y="1052513"/>
            <a:ext cx="6113462" cy="50403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fld id="{6EE7B4EC-2EDB-4D3B-80FA-5334BF3AC5C0}" type="datetime4">
              <a:rPr lang="de-DE"/>
              <a:pPr>
                <a:defRPr/>
              </a:pPr>
              <a:t>7. September 2022</a:t>
            </a:fld>
            <a:endParaRPr lang="de-DE"/>
          </a:p>
        </p:txBody>
      </p:sp>
    </p:spTree>
    <p:extLst>
      <p:ext uri="{BB962C8B-B14F-4D97-AF65-F5344CB8AC3E}">
        <p14:creationId xmlns:p14="http://schemas.microsoft.com/office/powerpoint/2010/main" val="2352922039"/>
      </p:ext>
    </p:extLst>
  </p:cSld>
  <p:clrMapOvr>
    <a:masterClrMapping/>
  </p:clrMapOvr>
  <p:transition spd="slow">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fld id="{AD09E707-72B0-433F-8B23-D05DD294454E}" type="datetime4">
              <a:rPr lang="de-DE"/>
              <a:pPr>
                <a:defRPr/>
              </a:pPr>
              <a:t>7. September 2022</a:t>
            </a:fld>
            <a:endParaRPr lang="de-DE"/>
          </a:p>
        </p:txBody>
      </p:sp>
    </p:spTree>
    <p:extLst>
      <p:ext uri="{BB962C8B-B14F-4D97-AF65-F5344CB8AC3E}">
        <p14:creationId xmlns:p14="http://schemas.microsoft.com/office/powerpoint/2010/main" val="2155879415"/>
      </p:ext>
    </p:extLst>
  </p:cSld>
  <p:clrMapOvr>
    <a:masterClrMapping/>
  </p:clrMapOvr>
  <p:transition spd="slow">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fld id="{AED07A1D-B669-441D-8495-8AF817492269}" type="datetime4">
              <a:rPr lang="de-DE"/>
              <a:pPr>
                <a:defRPr/>
              </a:pPr>
              <a:t>7. September 2022</a:t>
            </a:fld>
            <a:endParaRPr lang="de-DE"/>
          </a:p>
        </p:txBody>
      </p:sp>
    </p:spTree>
    <p:extLst>
      <p:ext uri="{BB962C8B-B14F-4D97-AF65-F5344CB8AC3E}">
        <p14:creationId xmlns:p14="http://schemas.microsoft.com/office/powerpoint/2010/main" val="3575283146"/>
      </p:ext>
    </p:extLst>
  </p:cSld>
  <p:clrMapOvr>
    <a:masterClrMapping/>
  </p:clrMapOvr>
  <p:transition spd="slow">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763713" y="2205038"/>
            <a:ext cx="3524250"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2205038"/>
            <a:ext cx="3524250"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fld id="{1F93E222-6777-431A-B9D6-322BE1EB1C6F}" type="datetime4">
              <a:rPr lang="de-DE"/>
              <a:pPr>
                <a:defRPr/>
              </a:pPr>
              <a:t>7. September 2022</a:t>
            </a:fld>
            <a:endParaRPr lang="de-DE"/>
          </a:p>
        </p:txBody>
      </p:sp>
    </p:spTree>
    <p:extLst>
      <p:ext uri="{BB962C8B-B14F-4D97-AF65-F5344CB8AC3E}">
        <p14:creationId xmlns:p14="http://schemas.microsoft.com/office/powerpoint/2010/main" val="1784470098"/>
      </p:ext>
    </p:extLst>
  </p:cSld>
  <p:clrMapOvr>
    <a:masterClrMapping/>
  </p:clrMapOvr>
  <p:transition spd="slow">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fld id="{4F31C330-A3B8-4F4B-B1BB-CDD6824CF585}" type="datetime4">
              <a:rPr lang="de-DE"/>
              <a:pPr>
                <a:defRPr/>
              </a:pPr>
              <a:t>7. September 2022</a:t>
            </a:fld>
            <a:endParaRPr lang="de-DE"/>
          </a:p>
        </p:txBody>
      </p:sp>
    </p:spTree>
    <p:extLst>
      <p:ext uri="{BB962C8B-B14F-4D97-AF65-F5344CB8AC3E}">
        <p14:creationId xmlns:p14="http://schemas.microsoft.com/office/powerpoint/2010/main" val="1279254488"/>
      </p:ext>
    </p:extLst>
  </p:cSld>
  <p:clrMapOvr>
    <a:masterClrMapping/>
  </p:clrMapOvr>
  <p:transition spd="slow">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fld id="{91E9ED77-84BA-4324-95B5-249368FD23AE}" type="datetime4">
              <a:rPr lang="de-DE"/>
              <a:pPr>
                <a:defRPr/>
              </a:pPr>
              <a:t>7. September 2022</a:t>
            </a:fld>
            <a:endParaRPr lang="de-DE"/>
          </a:p>
        </p:txBody>
      </p:sp>
    </p:spTree>
    <p:extLst>
      <p:ext uri="{BB962C8B-B14F-4D97-AF65-F5344CB8AC3E}">
        <p14:creationId xmlns:p14="http://schemas.microsoft.com/office/powerpoint/2010/main" val="3351310435"/>
      </p:ext>
    </p:extLst>
  </p:cSld>
  <p:clrMapOvr>
    <a:masterClrMapping/>
  </p:clrMapOvr>
  <p:transition spd="slow">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D1AFBF-EDD9-40FA-B188-FE80475B3A65}" type="datetime4">
              <a:rPr lang="de-DE"/>
              <a:pPr>
                <a:defRPr/>
              </a:pPr>
              <a:t>7. September 2022</a:t>
            </a:fld>
            <a:endParaRPr lang="de-DE"/>
          </a:p>
        </p:txBody>
      </p:sp>
    </p:spTree>
    <p:extLst>
      <p:ext uri="{BB962C8B-B14F-4D97-AF65-F5344CB8AC3E}">
        <p14:creationId xmlns:p14="http://schemas.microsoft.com/office/powerpoint/2010/main" val="4248912034"/>
      </p:ext>
    </p:extLst>
  </p:cSld>
  <p:clrMapOvr>
    <a:masterClrMapping/>
  </p:clrMapOvr>
  <p:transition spd="slow">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B720F11F-4AD7-4D8F-A91A-290E62B39E3B}" type="datetime4">
              <a:rPr lang="de-DE"/>
              <a:pPr>
                <a:defRPr/>
              </a:pPr>
              <a:t>7. September 2022</a:t>
            </a:fld>
            <a:endParaRPr lang="de-DE"/>
          </a:p>
        </p:txBody>
      </p:sp>
    </p:spTree>
    <p:extLst>
      <p:ext uri="{BB962C8B-B14F-4D97-AF65-F5344CB8AC3E}">
        <p14:creationId xmlns:p14="http://schemas.microsoft.com/office/powerpoint/2010/main" val="2146047931"/>
      </p:ext>
    </p:extLst>
  </p:cSld>
  <p:clrMapOvr>
    <a:masterClrMapping/>
  </p:clrMapOvr>
  <p:transition spd="slow">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CEB3113D-14D2-4B8A-8B5E-926D4093D6DB}" type="datetime4">
              <a:rPr lang="de-DE"/>
              <a:pPr>
                <a:defRPr/>
              </a:pPr>
              <a:t>7. September 2022</a:t>
            </a:fld>
            <a:endParaRPr lang="de-DE"/>
          </a:p>
        </p:txBody>
      </p:sp>
    </p:spTree>
    <p:extLst>
      <p:ext uri="{BB962C8B-B14F-4D97-AF65-F5344CB8AC3E}">
        <p14:creationId xmlns:p14="http://schemas.microsoft.com/office/powerpoint/2010/main" val="3440273515"/>
      </p:ext>
    </p:extLst>
  </p:cSld>
  <p:clrMapOvr>
    <a:masterClrMapping/>
  </p:clrMapOvr>
  <p:transition spd="slow">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17logo_ug_kompl_r_rgb.TIF%20%20%20%20%20%20%20%20%20%20%20%20%20%20%20%20%20%20%20%20%20%20%20%20%20%20%20%20%20%20%20%20%20%20%20%20%20%20%20%200001C4DA%0brothes_imac%20%20%20%20%20%20%20%20%20%20%20%20%20%20%20%20%20%20%20%20ABA78158:" TargetMode="Externa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0egoett_6_02.TIF%20%20%20%20%20%20%20%20%20%20%20%20%20%20%20%20%20%20%20%20%20%20%20%20%20%20%20%20%20%20%20%20%20%20%20%20%20%20%20%20%20%20%20%20%20%20%20%20%2000016396%0brothes_imac%20%20%20%20%20%20%20%20%20%20%20%20%20%20%20%20%20%20%20%20ABA78158:"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8" descr="goett_6_02.TIF                                                 00016396rothes_imac                    ABA78158:"/>
          <p:cNvPicPr>
            <a:picLocks noChangeAspect="1" noChangeArrowheads="1"/>
          </p:cNvPicPr>
          <p:nvPr/>
        </p:nvPicPr>
        <p:blipFill>
          <a:blip r:embed="rId13" r:link="rId14">
            <a:lum bright="78000" contrast="-40000"/>
            <a:extLst>
              <a:ext uri="{28A0092B-C50C-407E-A947-70E740481C1C}">
                <a14:useLocalDpi xmlns:a14="http://schemas.microsoft.com/office/drawing/2010/main" val="0"/>
              </a:ext>
            </a:extLst>
          </a:blip>
          <a:srcRect l="6311" t="662" r="6325" b="68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32" descr="balken hellblau"/>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229350"/>
            <a:ext cx="1981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39"/>
          <p:cNvSpPr>
            <a:spLocks noChangeArrowheads="1"/>
          </p:cNvSpPr>
          <p:nvPr/>
        </p:nvSpPr>
        <p:spPr bwMode="auto">
          <a:xfrm>
            <a:off x="1981200" y="6248400"/>
            <a:ext cx="5686425" cy="609600"/>
          </a:xfrm>
          <a:prstGeom prst="rect">
            <a:avLst/>
          </a:prstGeom>
          <a:solidFill>
            <a:schemeClr val="accent1">
              <a:alpha val="59999"/>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sz="2000"/>
              <a:t>Prof.Dr.Gerald Spindler, www.gerald-spindler.com</a:t>
            </a:r>
          </a:p>
        </p:txBody>
      </p:sp>
      <p:sp>
        <p:nvSpPr>
          <p:cNvPr id="1029" name="Rectangle 3"/>
          <p:cNvSpPr>
            <a:spLocks noGrp="1" noChangeArrowheads="1"/>
          </p:cNvSpPr>
          <p:nvPr>
            <p:ph type="body" idx="1"/>
          </p:nvPr>
        </p:nvSpPr>
        <p:spPr bwMode="auto">
          <a:xfrm>
            <a:off x="1763713" y="2205038"/>
            <a:ext cx="7200900" cy="388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Rectangle 4"/>
          <p:cNvSpPr>
            <a:spLocks noGrp="1" noChangeArrowheads="1"/>
          </p:cNvSpPr>
          <p:nvPr>
            <p:ph type="dt" sz="half" idx="2"/>
          </p:nvPr>
        </p:nvSpPr>
        <p:spPr bwMode="auto">
          <a:xfrm>
            <a:off x="76200" y="6324600"/>
            <a:ext cx="1828800" cy="4572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1">
                <a:latin typeface="+mj-lt"/>
              </a:defRPr>
            </a:lvl1pPr>
          </a:lstStyle>
          <a:p>
            <a:pPr>
              <a:defRPr/>
            </a:pPr>
            <a:fld id="{12E1DF88-F901-4985-9243-86DAF19CC480}" type="datetime4">
              <a:rPr lang="de-DE"/>
              <a:pPr>
                <a:defRPr/>
              </a:pPr>
              <a:t>7. September 2022</a:t>
            </a:fld>
            <a:endParaRPr lang="de-DE"/>
          </a:p>
        </p:txBody>
      </p:sp>
      <p:sp>
        <p:nvSpPr>
          <p:cNvPr id="1031" name="Rectangle 2"/>
          <p:cNvSpPr>
            <a:spLocks noGrp="1" noChangeArrowheads="1"/>
          </p:cNvSpPr>
          <p:nvPr>
            <p:ph type="title"/>
          </p:nvPr>
        </p:nvSpPr>
        <p:spPr bwMode="auto">
          <a:xfrm>
            <a:off x="611188" y="1052513"/>
            <a:ext cx="8077200" cy="13716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pic>
        <p:nvPicPr>
          <p:cNvPr id="1032" name="Picture 241" descr="logo_ug_kompl_r_rgb.TIF                                        0001C4DArothes_imac                    ABA78158:"/>
          <p:cNvPicPr>
            <a:picLocks noChangeAspect="1" noChangeArrowheads="1"/>
          </p:cNvPicPr>
          <p:nvPr/>
        </p:nvPicPr>
        <p:blipFill>
          <a:blip r:embed="rId16" r:link="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1863" y="228600"/>
            <a:ext cx="269716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45"/>
          <p:cNvSpPr txBox="1">
            <a:spLocks noChangeArrowheads="1"/>
          </p:cNvSpPr>
          <p:nvPr/>
        </p:nvSpPr>
        <p:spPr bwMode="auto">
          <a:xfrm>
            <a:off x="7812088" y="6400800"/>
            <a:ext cx="1331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a:p>
        </p:txBody>
      </p:sp>
      <p:sp>
        <p:nvSpPr>
          <p:cNvPr id="1034" name="Text Box 246"/>
          <p:cNvSpPr txBox="1">
            <a:spLocks noChangeArrowheads="1"/>
          </p:cNvSpPr>
          <p:nvPr/>
        </p:nvSpPr>
        <p:spPr bwMode="auto">
          <a:xfrm>
            <a:off x="7812088" y="6381750"/>
            <a:ext cx="1331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fld id="{A15E1092-824F-4075-8E8A-C06C29AB32EF}" type="slidenum">
              <a:rPr lang="de-DE" smtClean="0"/>
              <a:pPr eaLnBrk="1" hangingPunct="1">
                <a:spcBef>
                  <a:spcPct val="50000"/>
                </a:spcBef>
                <a:defRPr/>
              </a:pPr>
              <a:t>‹Nr.›</a:t>
            </a:fld>
            <a:endParaRPr lang="de-DE"/>
          </a:p>
        </p:txBody>
      </p:sp>
      <p:sp>
        <p:nvSpPr>
          <p:cNvPr id="1035" name="Text Box 247"/>
          <p:cNvSpPr txBox="1">
            <a:spLocks noChangeArrowheads="1"/>
          </p:cNvSpPr>
          <p:nvPr/>
        </p:nvSpPr>
        <p:spPr bwMode="auto">
          <a:xfrm>
            <a:off x="0" y="3068638"/>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a:p>
        </p:txBody>
      </p:sp>
      <p:sp>
        <p:nvSpPr>
          <p:cNvPr id="1036" name="Text Box 249"/>
          <p:cNvSpPr txBox="1">
            <a:spLocks noChangeArrowheads="1"/>
          </p:cNvSpPr>
          <p:nvPr userDrawn="1"/>
        </p:nvSpPr>
        <p:spPr bwMode="auto">
          <a:xfrm>
            <a:off x="0" y="260350"/>
            <a:ext cx="46434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de-DE" sz="1600">
                <a:latin typeface="Verdana" pitchFamily="34" charset="0"/>
              </a:rPr>
              <a:t>Akademie der Wissenschaften </a:t>
            </a:r>
            <a:br>
              <a:rPr lang="de-DE" sz="1600">
                <a:latin typeface="Verdana" pitchFamily="34" charset="0"/>
              </a:rPr>
            </a:br>
            <a:r>
              <a:rPr lang="de-DE" sz="1600">
                <a:latin typeface="Verdana" pitchFamily="34" charset="0"/>
              </a:rPr>
              <a:t>zu Göttingen</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pull dir="ru"/>
  </p:transition>
  <p:hf sldNum="0" hdr="0" ftr="0"/>
  <p:txStyles>
    <p:titleStyle>
      <a:lvl1pPr algn="r" rtl="0" eaLnBrk="0" fontAlgn="base" hangingPunct="0">
        <a:lnSpc>
          <a:spcPct val="85000"/>
        </a:lnSpc>
        <a:spcBef>
          <a:spcPct val="0"/>
        </a:spcBef>
        <a:spcAft>
          <a:spcPct val="0"/>
        </a:spcAft>
        <a:defRPr sz="4400" b="1">
          <a:solidFill>
            <a:srgbClr val="CC3300"/>
          </a:solidFill>
          <a:latin typeface="+mj-lt"/>
          <a:ea typeface="+mj-ea"/>
          <a:cs typeface="+mj-cs"/>
        </a:defRPr>
      </a:lvl1pPr>
      <a:lvl2pPr algn="r" rtl="0" eaLnBrk="0" fontAlgn="base" hangingPunct="0">
        <a:lnSpc>
          <a:spcPct val="85000"/>
        </a:lnSpc>
        <a:spcBef>
          <a:spcPct val="0"/>
        </a:spcBef>
        <a:spcAft>
          <a:spcPct val="0"/>
        </a:spcAft>
        <a:defRPr sz="4400" b="1">
          <a:solidFill>
            <a:srgbClr val="CC3300"/>
          </a:solidFill>
          <a:latin typeface="Arial" charset="0"/>
        </a:defRPr>
      </a:lvl2pPr>
      <a:lvl3pPr algn="r" rtl="0" eaLnBrk="0" fontAlgn="base" hangingPunct="0">
        <a:lnSpc>
          <a:spcPct val="85000"/>
        </a:lnSpc>
        <a:spcBef>
          <a:spcPct val="0"/>
        </a:spcBef>
        <a:spcAft>
          <a:spcPct val="0"/>
        </a:spcAft>
        <a:defRPr sz="4400" b="1">
          <a:solidFill>
            <a:srgbClr val="CC3300"/>
          </a:solidFill>
          <a:latin typeface="Arial" charset="0"/>
        </a:defRPr>
      </a:lvl3pPr>
      <a:lvl4pPr algn="r" rtl="0" eaLnBrk="0" fontAlgn="base" hangingPunct="0">
        <a:lnSpc>
          <a:spcPct val="85000"/>
        </a:lnSpc>
        <a:spcBef>
          <a:spcPct val="0"/>
        </a:spcBef>
        <a:spcAft>
          <a:spcPct val="0"/>
        </a:spcAft>
        <a:defRPr sz="4400" b="1">
          <a:solidFill>
            <a:srgbClr val="CC3300"/>
          </a:solidFill>
          <a:latin typeface="Arial" charset="0"/>
        </a:defRPr>
      </a:lvl4pPr>
      <a:lvl5pPr algn="r" rtl="0" eaLnBrk="0" fontAlgn="base" hangingPunct="0">
        <a:lnSpc>
          <a:spcPct val="85000"/>
        </a:lnSpc>
        <a:spcBef>
          <a:spcPct val="0"/>
        </a:spcBef>
        <a:spcAft>
          <a:spcPct val="0"/>
        </a:spcAft>
        <a:defRPr sz="4400" b="1">
          <a:solidFill>
            <a:srgbClr val="CC3300"/>
          </a:solidFill>
          <a:latin typeface="Arial" charset="0"/>
        </a:defRPr>
      </a:lvl5pPr>
      <a:lvl6pPr marL="457200" algn="r" rtl="0" fontAlgn="base">
        <a:lnSpc>
          <a:spcPct val="85000"/>
        </a:lnSpc>
        <a:spcBef>
          <a:spcPct val="0"/>
        </a:spcBef>
        <a:spcAft>
          <a:spcPct val="0"/>
        </a:spcAft>
        <a:defRPr sz="4400" b="1">
          <a:solidFill>
            <a:srgbClr val="CC3300"/>
          </a:solidFill>
          <a:latin typeface="Arial" charset="0"/>
        </a:defRPr>
      </a:lvl6pPr>
      <a:lvl7pPr marL="914400" algn="r" rtl="0" fontAlgn="base">
        <a:lnSpc>
          <a:spcPct val="85000"/>
        </a:lnSpc>
        <a:spcBef>
          <a:spcPct val="0"/>
        </a:spcBef>
        <a:spcAft>
          <a:spcPct val="0"/>
        </a:spcAft>
        <a:defRPr sz="4400" b="1">
          <a:solidFill>
            <a:srgbClr val="CC3300"/>
          </a:solidFill>
          <a:latin typeface="Arial" charset="0"/>
        </a:defRPr>
      </a:lvl7pPr>
      <a:lvl8pPr marL="1371600" algn="r" rtl="0" fontAlgn="base">
        <a:lnSpc>
          <a:spcPct val="85000"/>
        </a:lnSpc>
        <a:spcBef>
          <a:spcPct val="0"/>
        </a:spcBef>
        <a:spcAft>
          <a:spcPct val="0"/>
        </a:spcAft>
        <a:defRPr sz="4400" b="1">
          <a:solidFill>
            <a:srgbClr val="CC3300"/>
          </a:solidFill>
          <a:latin typeface="Arial" charset="0"/>
        </a:defRPr>
      </a:lvl8pPr>
      <a:lvl9pPr marL="1828800" algn="r" rtl="0" fontAlgn="base">
        <a:lnSpc>
          <a:spcPct val="85000"/>
        </a:lnSpc>
        <a:spcBef>
          <a:spcPct val="0"/>
        </a:spcBef>
        <a:spcAft>
          <a:spcPct val="0"/>
        </a:spcAft>
        <a:defRPr sz="4400" b="1">
          <a:solidFill>
            <a:srgbClr val="CC3300"/>
          </a:solidFill>
          <a:latin typeface="Arial"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defRPr>
      </a:lvl2pPr>
      <a:lvl3pPr marL="1085850" indent="-22860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defRPr>
      </a:lvl3pPr>
      <a:lvl4pPr marL="142875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1771650" indent="-228600" algn="l" rtl="0" eaLnBrk="0" fontAlgn="base" hangingPunct="0">
        <a:spcBef>
          <a:spcPct val="20000"/>
        </a:spcBef>
        <a:spcAft>
          <a:spcPct val="0"/>
        </a:spcAft>
        <a:buClr>
          <a:schemeClr val="accent2"/>
        </a:buClr>
        <a:buFont typeface="Wingdings" pitchFamily="2" charset="2"/>
        <a:buChar char="§"/>
        <a:defRPr>
          <a:solidFill>
            <a:schemeClr val="tx1"/>
          </a:solidFill>
          <a:latin typeface="+mn-lt"/>
        </a:defRPr>
      </a:lvl5pPr>
      <a:lvl6pPr marL="2228850" indent="-228600" algn="l" rtl="0" fontAlgn="base">
        <a:spcBef>
          <a:spcPct val="20000"/>
        </a:spcBef>
        <a:spcAft>
          <a:spcPct val="0"/>
        </a:spcAft>
        <a:buClr>
          <a:schemeClr val="accent2"/>
        </a:buClr>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Font typeface="Wingdings" pitchFamily="2" charset="2"/>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5"/>
          <p:cNvSpPr>
            <a:spLocks noGrp="1" noChangeArrowheads="1"/>
          </p:cNvSpPr>
          <p:nvPr>
            <p:ph type="dt" sz="quarter" idx="10"/>
          </p:nvPr>
        </p:nvSpPr>
        <p:spPr/>
        <p:txBody>
          <a:bodyPr/>
          <a:lstStyle/>
          <a:p>
            <a:pPr>
              <a:defRPr/>
            </a:pPr>
            <a:fld id="{75FFF5E2-7D3E-4F6E-BA69-FF187F851E2E}" type="datetime4">
              <a:rPr lang="de-DE"/>
              <a:pPr>
                <a:defRPr/>
              </a:pPr>
              <a:t>7. September 2022</a:t>
            </a:fld>
            <a:endParaRPr lang="de-DE"/>
          </a:p>
        </p:txBody>
      </p:sp>
      <p:sp>
        <p:nvSpPr>
          <p:cNvPr id="3075" name="Rectangle 7"/>
          <p:cNvSpPr>
            <a:spLocks noGrp="1" noChangeArrowheads="1"/>
          </p:cNvSpPr>
          <p:nvPr>
            <p:ph type="ctrTitle"/>
          </p:nvPr>
        </p:nvSpPr>
        <p:spPr>
          <a:xfrm>
            <a:off x="2339975" y="2060575"/>
            <a:ext cx="6553200" cy="1905000"/>
          </a:xfrm>
        </p:spPr>
        <p:txBody>
          <a:bodyPr>
            <a:normAutofit fontScale="90000"/>
          </a:bodyPr>
          <a:lstStyle/>
          <a:p>
            <a:pPr eaLnBrk="1" hangingPunct="1"/>
            <a:r>
              <a:rPr lang="en-GB" b="1" dirty="0"/>
              <a:t>AI regulatory approaches:</a:t>
            </a:r>
            <a:br>
              <a:rPr lang="en-GB" b="1" dirty="0"/>
            </a:br>
            <a:r>
              <a:rPr lang="en-GB" b="1" dirty="0"/>
              <a:t>Product safety and Liability</a:t>
            </a:r>
            <a:endParaRPr lang="de-DE" sz="4400" b="1" dirty="0"/>
          </a:p>
        </p:txBody>
      </p:sp>
      <p:sp>
        <p:nvSpPr>
          <p:cNvPr id="3076" name="Rectangle 8"/>
          <p:cNvSpPr>
            <a:spLocks noGrp="1" noChangeArrowheads="1"/>
          </p:cNvSpPr>
          <p:nvPr>
            <p:ph type="subTitle" idx="1"/>
          </p:nvPr>
        </p:nvSpPr>
        <p:spPr/>
        <p:txBody>
          <a:bodyPr/>
          <a:lstStyle/>
          <a:p>
            <a:pPr eaLnBrk="1" hangingPunct="1"/>
            <a:endParaRPr lang="de-DE" b="1" dirty="0"/>
          </a:p>
        </p:txBody>
      </p:sp>
    </p:spTree>
  </p:cSld>
  <p:clrMapOvr>
    <a:masterClrMapping/>
  </p:clrMapOvr>
  <p:transition spd="slow">
    <p:pull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9B4FA3-2E3B-4F29-A3F1-0338D12A3307}"/>
              </a:ext>
            </a:extLst>
          </p:cNvPr>
          <p:cNvSpPr>
            <a:spLocks noGrp="1"/>
          </p:cNvSpPr>
          <p:nvPr>
            <p:ph type="title"/>
          </p:nvPr>
        </p:nvSpPr>
        <p:spPr/>
        <p:txBody>
          <a:bodyPr/>
          <a:lstStyle/>
          <a:p>
            <a:r>
              <a:rPr lang="de-DE" dirty="0"/>
              <a:t>Resolution of </a:t>
            </a:r>
            <a:r>
              <a:rPr lang="de-DE" dirty="0" err="1"/>
              <a:t>the</a:t>
            </a:r>
            <a:r>
              <a:rPr lang="de-DE" dirty="0"/>
              <a:t> EP – Voss-report</a:t>
            </a:r>
          </a:p>
        </p:txBody>
      </p:sp>
      <p:sp>
        <p:nvSpPr>
          <p:cNvPr id="3" name="Inhaltsplatzhalter 2">
            <a:extLst>
              <a:ext uri="{FF2B5EF4-FFF2-40B4-BE49-F238E27FC236}">
                <a16:creationId xmlns:a16="http://schemas.microsoft.com/office/drawing/2014/main" id="{59DD3C89-8261-4B37-B842-9F3E52521668}"/>
              </a:ext>
            </a:extLst>
          </p:cNvPr>
          <p:cNvSpPr>
            <a:spLocks noGrp="1"/>
          </p:cNvSpPr>
          <p:nvPr>
            <p:ph idx="1"/>
          </p:nvPr>
        </p:nvSpPr>
        <p:spPr>
          <a:xfrm>
            <a:off x="611188" y="2424113"/>
            <a:ext cx="8353425" cy="3668712"/>
          </a:xfrm>
        </p:spPr>
        <p:txBody>
          <a:bodyPr>
            <a:normAutofit/>
          </a:bodyPr>
          <a:lstStyle/>
          <a:p>
            <a:r>
              <a:rPr lang="de-DE" dirty="0"/>
              <a:t>The </a:t>
            </a:r>
            <a:r>
              <a:rPr lang="de-DE" dirty="0" err="1"/>
              <a:t>basic</a:t>
            </a:r>
            <a:r>
              <a:rPr lang="de-DE" dirty="0"/>
              <a:t> </a:t>
            </a:r>
            <a:r>
              <a:rPr lang="de-DE" dirty="0" err="1"/>
              <a:t>approach</a:t>
            </a:r>
            <a:r>
              <a:rPr lang="de-DE" dirty="0"/>
              <a:t> </a:t>
            </a:r>
            <a:r>
              <a:rPr lang="de-DE" dirty="0" err="1"/>
              <a:t>is</a:t>
            </a:r>
            <a:r>
              <a:rPr lang="de-DE" dirty="0"/>
              <a:t> </a:t>
            </a:r>
            <a:r>
              <a:rPr lang="de-DE" dirty="0" err="1"/>
              <a:t>two-folded</a:t>
            </a:r>
            <a:r>
              <a:rPr lang="de-DE" dirty="0"/>
              <a:t>: On </a:t>
            </a:r>
            <a:r>
              <a:rPr lang="de-DE" dirty="0" err="1"/>
              <a:t>one</a:t>
            </a:r>
            <a:r>
              <a:rPr lang="de-DE" dirty="0"/>
              <a:t> </a:t>
            </a:r>
            <a:r>
              <a:rPr lang="de-DE" dirty="0" err="1"/>
              <a:t>hand</a:t>
            </a:r>
            <a:r>
              <a:rPr lang="de-DE" dirty="0"/>
              <a:t> </a:t>
            </a:r>
            <a:r>
              <a:rPr lang="de-DE" dirty="0" err="1"/>
              <a:t>strict</a:t>
            </a:r>
            <a:r>
              <a:rPr lang="de-DE" dirty="0"/>
              <a:t> </a:t>
            </a:r>
            <a:r>
              <a:rPr lang="de-DE" dirty="0" err="1"/>
              <a:t>liability</a:t>
            </a:r>
            <a:r>
              <a:rPr lang="de-DE" dirty="0"/>
              <a:t>, </a:t>
            </a:r>
            <a:r>
              <a:rPr lang="de-DE" dirty="0" err="1"/>
              <a:t>however</a:t>
            </a:r>
            <a:r>
              <a:rPr lang="de-DE" dirty="0"/>
              <a:t> </a:t>
            </a:r>
            <a:r>
              <a:rPr lang="de-DE" dirty="0" err="1"/>
              <a:t>restricted</a:t>
            </a:r>
            <a:r>
              <a:rPr lang="de-DE" dirty="0"/>
              <a:t> </a:t>
            </a:r>
            <a:r>
              <a:rPr lang="de-DE" dirty="0" err="1"/>
              <a:t>to</a:t>
            </a:r>
            <a:r>
              <a:rPr lang="de-DE" dirty="0"/>
              <a:t> </a:t>
            </a:r>
            <a:r>
              <a:rPr lang="de-DE" dirty="0" err="1"/>
              <a:t>certain</a:t>
            </a:r>
            <a:r>
              <a:rPr lang="de-DE" dirty="0"/>
              <a:t> </a:t>
            </a:r>
            <a:r>
              <a:rPr lang="de-DE" dirty="0" err="1"/>
              <a:t>risky</a:t>
            </a:r>
            <a:r>
              <a:rPr lang="de-DE" dirty="0"/>
              <a:t> </a:t>
            </a:r>
            <a:r>
              <a:rPr lang="de-DE" dirty="0" err="1"/>
              <a:t>areas</a:t>
            </a:r>
            <a:r>
              <a:rPr lang="de-DE" dirty="0"/>
              <a:t>, on </a:t>
            </a:r>
            <a:r>
              <a:rPr lang="de-DE" dirty="0" err="1"/>
              <a:t>the</a:t>
            </a:r>
            <a:r>
              <a:rPr lang="de-DE" dirty="0"/>
              <a:t> </a:t>
            </a:r>
            <a:r>
              <a:rPr lang="de-DE" dirty="0" err="1"/>
              <a:t>other</a:t>
            </a:r>
            <a:r>
              <a:rPr lang="de-DE" dirty="0"/>
              <a:t> </a:t>
            </a:r>
            <a:r>
              <a:rPr lang="de-DE" dirty="0" err="1"/>
              <a:t>hand</a:t>
            </a:r>
            <a:r>
              <a:rPr lang="de-DE" dirty="0"/>
              <a:t> </a:t>
            </a:r>
            <a:r>
              <a:rPr lang="de-DE" dirty="0" err="1"/>
              <a:t>liability</a:t>
            </a:r>
            <a:r>
              <a:rPr lang="de-DE" dirty="0"/>
              <a:t> </a:t>
            </a:r>
            <a:r>
              <a:rPr lang="de-DE" dirty="0" err="1"/>
              <a:t>based</a:t>
            </a:r>
            <a:r>
              <a:rPr lang="de-DE" dirty="0"/>
              <a:t> upon </a:t>
            </a:r>
            <a:r>
              <a:rPr lang="de-DE" dirty="0" err="1"/>
              <a:t>negligence</a:t>
            </a:r>
            <a:r>
              <a:rPr lang="de-DE" dirty="0"/>
              <a:t>.</a:t>
            </a:r>
          </a:p>
          <a:p>
            <a:r>
              <a:rPr lang="de-DE" dirty="0"/>
              <a:t>The EP </a:t>
            </a:r>
            <a:r>
              <a:rPr lang="de-DE" dirty="0" err="1"/>
              <a:t>proposes</a:t>
            </a:r>
            <a:r>
              <a:rPr lang="de-DE" dirty="0"/>
              <a:t> a </a:t>
            </a:r>
            <a:r>
              <a:rPr lang="de-DE" dirty="0" err="1"/>
              <a:t>regulation</a:t>
            </a:r>
            <a:r>
              <a:rPr lang="de-DE" dirty="0"/>
              <a:t> </a:t>
            </a:r>
            <a:r>
              <a:rPr lang="de-DE" dirty="0" err="1"/>
              <a:t>which</a:t>
            </a:r>
            <a:r>
              <a:rPr lang="de-DE" dirty="0"/>
              <a:t> </a:t>
            </a:r>
            <a:r>
              <a:rPr lang="de-DE" dirty="0" err="1"/>
              <a:t>covers</a:t>
            </a:r>
            <a:r>
              <a:rPr lang="de-DE" dirty="0"/>
              <a:t> all </a:t>
            </a:r>
            <a:r>
              <a:rPr lang="de-DE" dirty="0" err="1"/>
              <a:t>physical</a:t>
            </a:r>
            <a:r>
              <a:rPr lang="de-DE" dirty="0"/>
              <a:t> </a:t>
            </a:r>
            <a:r>
              <a:rPr lang="de-DE" dirty="0" err="1"/>
              <a:t>harm</a:t>
            </a:r>
            <a:r>
              <a:rPr lang="de-DE" dirty="0"/>
              <a:t> </a:t>
            </a:r>
            <a:r>
              <a:rPr lang="de-DE" dirty="0" err="1"/>
              <a:t>to</a:t>
            </a:r>
            <a:r>
              <a:rPr lang="de-DE" dirty="0"/>
              <a:t> </a:t>
            </a:r>
            <a:r>
              <a:rPr lang="de-DE" dirty="0" err="1"/>
              <a:t>natural</a:t>
            </a:r>
            <a:r>
              <a:rPr lang="de-DE" dirty="0"/>
              <a:t> </a:t>
            </a:r>
            <a:r>
              <a:rPr lang="de-DE" dirty="0" err="1"/>
              <a:t>persons</a:t>
            </a:r>
            <a:r>
              <a:rPr lang="de-DE" dirty="0"/>
              <a:t> </a:t>
            </a:r>
            <a:r>
              <a:rPr lang="de-DE" dirty="0" err="1"/>
              <a:t>as</a:t>
            </a:r>
            <a:r>
              <a:rPr lang="de-DE" dirty="0"/>
              <a:t> </a:t>
            </a:r>
            <a:r>
              <a:rPr lang="de-DE" dirty="0" err="1"/>
              <a:t>well</a:t>
            </a:r>
            <a:r>
              <a:rPr lang="de-DE" dirty="0"/>
              <a:t> </a:t>
            </a:r>
            <a:r>
              <a:rPr lang="de-DE" dirty="0" err="1"/>
              <a:t>as</a:t>
            </a:r>
            <a:r>
              <a:rPr lang="de-DE" dirty="0"/>
              <a:t> </a:t>
            </a:r>
            <a:r>
              <a:rPr lang="de-DE" dirty="0" err="1"/>
              <a:t>significant</a:t>
            </a:r>
            <a:r>
              <a:rPr lang="de-DE" dirty="0"/>
              <a:t> </a:t>
            </a:r>
            <a:r>
              <a:rPr lang="de-DE" dirty="0" err="1"/>
              <a:t>economic</a:t>
            </a:r>
            <a:r>
              <a:rPr lang="de-DE" dirty="0"/>
              <a:t> </a:t>
            </a:r>
            <a:r>
              <a:rPr lang="de-DE" dirty="0" err="1"/>
              <a:t>losses</a:t>
            </a:r>
            <a:r>
              <a:rPr lang="de-DE" dirty="0"/>
              <a:t>.</a:t>
            </a:r>
          </a:p>
          <a:p>
            <a:endParaRPr lang="de-DE" dirty="0"/>
          </a:p>
        </p:txBody>
      </p:sp>
      <p:sp>
        <p:nvSpPr>
          <p:cNvPr id="4" name="Datumsplatzhalter 3">
            <a:extLst>
              <a:ext uri="{FF2B5EF4-FFF2-40B4-BE49-F238E27FC236}">
                <a16:creationId xmlns:a16="http://schemas.microsoft.com/office/drawing/2014/main" id="{2587BE76-74D9-4AEB-8C8F-60A8F5C030EE}"/>
              </a:ext>
            </a:extLst>
          </p:cNvPr>
          <p:cNvSpPr>
            <a:spLocks noGrp="1"/>
          </p:cNvSpPr>
          <p:nvPr>
            <p:ph type="dt" sz="half" idx="10"/>
          </p:nvPr>
        </p:nvSpPr>
        <p:spPr/>
        <p:txBody>
          <a:bodyPr/>
          <a:lstStyle/>
          <a:p>
            <a:pPr>
              <a:defRPr/>
            </a:pPr>
            <a:fld id="{A1E45B81-638F-484E-9998-DA433C92D355}" type="datetime4">
              <a:rPr lang="de-DE" smtClean="0"/>
              <a:pPr>
                <a:defRPr/>
              </a:pPr>
              <a:t>7. September 2022</a:t>
            </a:fld>
            <a:endParaRPr lang="de-DE"/>
          </a:p>
        </p:txBody>
      </p:sp>
    </p:spTree>
    <p:extLst>
      <p:ext uri="{BB962C8B-B14F-4D97-AF65-F5344CB8AC3E}">
        <p14:creationId xmlns:p14="http://schemas.microsoft.com/office/powerpoint/2010/main" val="3486140828"/>
      </p:ext>
    </p:extLst>
  </p:cSld>
  <p:clrMapOvr>
    <a:masterClrMapping/>
  </p:clrMapOvr>
  <p:transition spd="slow">
    <p:pull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C9386-35EF-416E-8507-6B1059F5A099}"/>
              </a:ext>
            </a:extLst>
          </p:cNvPr>
          <p:cNvSpPr>
            <a:spLocks noGrp="1"/>
          </p:cNvSpPr>
          <p:nvPr>
            <p:ph type="title"/>
          </p:nvPr>
        </p:nvSpPr>
        <p:spPr/>
        <p:txBody>
          <a:bodyPr/>
          <a:lstStyle/>
          <a:p>
            <a:r>
              <a:rPr lang="de-DE" dirty="0"/>
              <a:t>Resolution of </a:t>
            </a:r>
            <a:r>
              <a:rPr lang="de-DE" dirty="0" err="1"/>
              <a:t>the</a:t>
            </a:r>
            <a:r>
              <a:rPr lang="de-DE" dirty="0"/>
              <a:t> EP – Voss-report</a:t>
            </a:r>
          </a:p>
        </p:txBody>
      </p:sp>
      <p:sp>
        <p:nvSpPr>
          <p:cNvPr id="3" name="Inhaltsplatzhalter 2">
            <a:extLst>
              <a:ext uri="{FF2B5EF4-FFF2-40B4-BE49-F238E27FC236}">
                <a16:creationId xmlns:a16="http://schemas.microsoft.com/office/drawing/2014/main" id="{9928BBAD-73F8-4EB7-B9D2-F9A66025F1EB}"/>
              </a:ext>
            </a:extLst>
          </p:cNvPr>
          <p:cNvSpPr>
            <a:spLocks noGrp="1"/>
          </p:cNvSpPr>
          <p:nvPr>
            <p:ph idx="1"/>
          </p:nvPr>
        </p:nvSpPr>
        <p:spPr>
          <a:xfrm>
            <a:off x="76200" y="2205038"/>
            <a:ext cx="8888413" cy="3887787"/>
          </a:xfrm>
        </p:spPr>
        <p:txBody>
          <a:bodyPr>
            <a:normAutofit fontScale="85000" lnSpcReduction="20000"/>
          </a:bodyPr>
          <a:lstStyle/>
          <a:p>
            <a:r>
              <a:rPr lang="de-DE" dirty="0" err="1"/>
              <a:t>Moreover</a:t>
            </a:r>
            <a:r>
              <a:rPr lang="de-DE" dirty="0"/>
              <a:t>, </a:t>
            </a:r>
            <a:r>
              <a:rPr lang="de-DE" dirty="0" err="1"/>
              <a:t>operators</a:t>
            </a:r>
            <a:r>
              <a:rPr lang="de-DE" dirty="0"/>
              <a:t> </a:t>
            </a:r>
            <a:r>
              <a:rPr lang="de-DE" dirty="0" err="1"/>
              <a:t>are</a:t>
            </a:r>
            <a:r>
              <a:rPr lang="de-DE" dirty="0"/>
              <a:t> </a:t>
            </a:r>
            <a:r>
              <a:rPr lang="de-DE" dirty="0" err="1"/>
              <a:t>defined</a:t>
            </a:r>
            <a:r>
              <a:rPr lang="de-DE" dirty="0"/>
              <a:t> </a:t>
            </a:r>
            <a:r>
              <a:rPr lang="de-DE" dirty="0" err="1"/>
              <a:t>as</a:t>
            </a:r>
            <a:r>
              <a:rPr lang="de-DE" dirty="0"/>
              <a:t>:</a:t>
            </a:r>
          </a:p>
          <a:p>
            <a:pPr lvl="1"/>
            <a:r>
              <a:rPr lang="en-US" dirty="0"/>
              <a:t>(e) ‘frontend operator’ means any natural or legal person who exercises a degree of control over a risk connected with the operation and functioning of the AI-system and benefits from its operation;</a:t>
            </a:r>
          </a:p>
          <a:p>
            <a:pPr lvl="1"/>
            <a:r>
              <a:rPr lang="en-US" dirty="0"/>
              <a:t>(f) ‘backend operator’ means any natural or legal person who, on a continuous basis, defines the features of the technology and provides data and an essential backend support service and therefore also exercises a degree of control over the risk connected with the operation and functioning of the AI-system;</a:t>
            </a:r>
          </a:p>
          <a:p>
            <a:r>
              <a:rPr lang="en-US" dirty="0"/>
              <a:t>However: Liability on grounds of Producer`s liability should be prior to the EP-Proposal (frictions!)</a:t>
            </a:r>
          </a:p>
          <a:p>
            <a:endParaRPr lang="de-DE" dirty="0"/>
          </a:p>
        </p:txBody>
      </p:sp>
      <p:sp>
        <p:nvSpPr>
          <p:cNvPr id="4" name="Datumsplatzhalter 3">
            <a:extLst>
              <a:ext uri="{FF2B5EF4-FFF2-40B4-BE49-F238E27FC236}">
                <a16:creationId xmlns:a16="http://schemas.microsoft.com/office/drawing/2014/main" id="{9AFF54AD-1D72-44A4-8BC5-DC3E0378ACCB}"/>
              </a:ext>
            </a:extLst>
          </p:cNvPr>
          <p:cNvSpPr>
            <a:spLocks noGrp="1"/>
          </p:cNvSpPr>
          <p:nvPr>
            <p:ph type="dt" sz="half" idx="10"/>
          </p:nvPr>
        </p:nvSpPr>
        <p:spPr/>
        <p:txBody>
          <a:bodyPr/>
          <a:lstStyle/>
          <a:p>
            <a:pPr>
              <a:defRPr/>
            </a:pPr>
            <a:fld id="{AD09E707-72B0-433F-8B23-D05DD294454E}" type="datetime4">
              <a:rPr lang="de-DE" smtClean="0"/>
              <a:pPr>
                <a:defRPr/>
              </a:pPr>
              <a:t>7. September 2022</a:t>
            </a:fld>
            <a:endParaRPr lang="de-DE"/>
          </a:p>
        </p:txBody>
      </p:sp>
    </p:spTree>
    <p:extLst>
      <p:ext uri="{BB962C8B-B14F-4D97-AF65-F5344CB8AC3E}">
        <p14:creationId xmlns:p14="http://schemas.microsoft.com/office/powerpoint/2010/main" val="1178106393"/>
      </p:ext>
    </p:extLst>
  </p:cSld>
  <p:clrMapOvr>
    <a:masterClrMapping/>
  </p:clrMapOvr>
  <p:transition spd="slow">
    <p:pull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BCA64-AB61-4894-8244-02839DFBDD6B}"/>
              </a:ext>
            </a:extLst>
          </p:cNvPr>
          <p:cNvSpPr>
            <a:spLocks noGrp="1"/>
          </p:cNvSpPr>
          <p:nvPr>
            <p:ph type="title"/>
          </p:nvPr>
        </p:nvSpPr>
        <p:spPr/>
        <p:txBody>
          <a:bodyPr/>
          <a:lstStyle/>
          <a:p>
            <a:r>
              <a:rPr lang="de-DE" dirty="0"/>
              <a:t>Resolution of </a:t>
            </a:r>
            <a:r>
              <a:rPr lang="de-DE" dirty="0" err="1"/>
              <a:t>the</a:t>
            </a:r>
            <a:r>
              <a:rPr lang="de-DE" dirty="0"/>
              <a:t> EP – Voss-report</a:t>
            </a:r>
          </a:p>
        </p:txBody>
      </p:sp>
      <p:sp>
        <p:nvSpPr>
          <p:cNvPr id="3" name="Inhaltsplatzhalter 2">
            <a:extLst>
              <a:ext uri="{FF2B5EF4-FFF2-40B4-BE49-F238E27FC236}">
                <a16:creationId xmlns:a16="http://schemas.microsoft.com/office/drawing/2014/main" id="{FB928C4A-FD02-45CC-A0A3-7D30240F9DA6}"/>
              </a:ext>
            </a:extLst>
          </p:cNvPr>
          <p:cNvSpPr>
            <a:spLocks noGrp="1"/>
          </p:cNvSpPr>
          <p:nvPr>
            <p:ph idx="1"/>
          </p:nvPr>
        </p:nvSpPr>
        <p:spPr>
          <a:xfrm>
            <a:off x="455612" y="2205038"/>
            <a:ext cx="8509001" cy="3887787"/>
          </a:xfrm>
        </p:spPr>
        <p:txBody>
          <a:bodyPr/>
          <a:lstStyle/>
          <a:p>
            <a:r>
              <a:rPr lang="de-DE" dirty="0"/>
              <a:t>Art. 4 (1) of </a:t>
            </a:r>
            <a:r>
              <a:rPr lang="de-DE" dirty="0" err="1"/>
              <a:t>the</a:t>
            </a:r>
            <a:r>
              <a:rPr lang="de-DE" dirty="0"/>
              <a:t> EP-</a:t>
            </a:r>
            <a:r>
              <a:rPr lang="de-DE" dirty="0" err="1"/>
              <a:t>Proposal</a:t>
            </a:r>
            <a:r>
              <a:rPr lang="de-DE" dirty="0"/>
              <a:t> </a:t>
            </a:r>
            <a:r>
              <a:rPr lang="de-DE" dirty="0" err="1"/>
              <a:t>establishes</a:t>
            </a:r>
            <a:r>
              <a:rPr lang="de-DE" dirty="0"/>
              <a:t> a </a:t>
            </a:r>
            <a:r>
              <a:rPr lang="de-DE" dirty="0" err="1"/>
              <a:t>strict</a:t>
            </a:r>
            <a:r>
              <a:rPr lang="de-DE" dirty="0"/>
              <a:t> </a:t>
            </a:r>
            <a:r>
              <a:rPr lang="de-DE" dirty="0" err="1"/>
              <a:t>liability</a:t>
            </a:r>
            <a:r>
              <a:rPr lang="de-DE" dirty="0"/>
              <a:t> for high-</a:t>
            </a:r>
            <a:r>
              <a:rPr lang="de-DE" dirty="0" err="1"/>
              <a:t>risk</a:t>
            </a:r>
            <a:r>
              <a:rPr lang="de-DE" dirty="0"/>
              <a:t> AI </a:t>
            </a:r>
            <a:r>
              <a:rPr lang="de-DE" dirty="0" err="1"/>
              <a:t>activities</a:t>
            </a:r>
            <a:r>
              <a:rPr lang="de-DE" dirty="0"/>
              <a:t> (</a:t>
            </a:r>
            <a:r>
              <a:rPr lang="de-DE" dirty="0" err="1"/>
              <a:t>which</a:t>
            </a:r>
            <a:r>
              <a:rPr lang="de-DE" dirty="0"/>
              <a:t> </a:t>
            </a:r>
            <a:r>
              <a:rPr lang="de-DE" dirty="0" err="1"/>
              <a:t>are</a:t>
            </a:r>
            <a:r>
              <a:rPr lang="de-DE" dirty="0"/>
              <a:t> </a:t>
            </a:r>
            <a:r>
              <a:rPr lang="de-DE" dirty="0" err="1"/>
              <a:t>defined</a:t>
            </a:r>
            <a:r>
              <a:rPr lang="de-DE" dirty="0"/>
              <a:t> in an Annex and </a:t>
            </a:r>
            <a:r>
              <a:rPr lang="de-DE" dirty="0" err="1"/>
              <a:t>by</a:t>
            </a:r>
            <a:r>
              <a:rPr lang="de-DE" dirty="0"/>
              <a:t> </a:t>
            </a:r>
            <a:r>
              <a:rPr lang="de-DE" dirty="0" err="1"/>
              <a:t>delegated</a:t>
            </a:r>
            <a:r>
              <a:rPr lang="de-DE" dirty="0"/>
              <a:t> </a:t>
            </a:r>
            <a:r>
              <a:rPr lang="de-DE" dirty="0" err="1"/>
              <a:t>acts</a:t>
            </a:r>
            <a:r>
              <a:rPr lang="de-DE" dirty="0"/>
              <a:t>)</a:t>
            </a:r>
          </a:p>
          <a:p>
            <a:r>
              <a:rPr lang="de-DE" dirty="0"/>
              <a:t>Art. 4 (4) of </a:t>
            </a:r>
            <a:r>
              <a:rPr lang="de-DE" dirty="0" err="1"/>
              <a:t>the</a:t>
            </a:r>
            <a:r>
              <a:rPr lang="de-DE" dirty="0"/>
              <a:t> EP-</a:t>
            </a:r>
            <a:r>
              <a:rPr lang="de-DE" dirty="0" err="1"/>
              <a:t>Proposal</a:t>
            </a:r>
            <a:r>
              <a:rPr lang="de-DE" dirty="0"/>
              <a:t> </a:t>
            </a:r>
            <a:r>
              <a:rPr lang="de-DE" dirty="0" err="1"/>
              <a:t>obliges</a:t>
            </a:r>
            <a:r>
              <a:rPr lang="de-DE" dirty="0"/>
              <a:t> </a:t>
            </a:r>
            <a:r>
              <a:rPr lang="de-DE" dirty="0" err="1"/>
              <a:t>frontend</a:t>
            </a:r>
            <a:r>
              <a:rPr lang="de-DE" dirty="0"/>
              <a:t> and backend </a:t>
            </a:r>
            <a:r>
              <a:rPr lang="de-DE" dirty="0" err="1"/>
              <a:t>operators</a:t>
            </a:r>
            <a:r>
              <a:rPr lang="de-DE" dirty="0"/>
              <a:t> </a:t>
            </a:r>
            <a:r>
              <a:rPr lang="de-DE" dirty="0" err="1"/>
              <a:t>to</a:t>
            </a:r>
            <a:r>
              <a:rPr lang="de-DE" dirty="0"/>
              <a:t> </a:t>
            </a:r>
            <a:r>
              <a:rPr lang="de-DE" dirty="0" err="1"/>
              <a:t>conclude</a:t>
            </a:r>
            <a:r>
              <a:rPr lang="de-DE" dirty="0"/>
              <a:t> </a:t>
            </a:r>
            <a:r>
              <a:rPr lang="de-DE" dirty="0" err="1"/>
              <a:t>liability</a:t>
            </a:r>
            <a:r>
              <a:rPr lang="de-DE" dirty="0"/>
              <a:t> </a:t>
            </a:r>
            <a:r>
              <a:rPr lang="de-DE" dirty="0" err="1"/>
              <a:t>insurances</a:t>
            </a:r>
            <a:r>
              <a:rPr lang="de-DE" dirty="0"/>
              <a:t> </a:t>
            </a:r>
            <a:r>
              <a:rPr lang="de-DE" dirty="0" err="1"/>
              <a:t>that</a:t>
            </a:r>
            <a:r>
              <a:rPr lang="de-DE" dirty="0"/>
              <a:t> </a:t>
            </a:r>
            <a:r>
              <a:rPr lang="de-DE" dirty="0" err="1"/>
              <a:t>cover</a:t>
            </a:r>
            <a:r>
              <a:rPr lang="de-DE" dirty="0"/>
              <a:t> </a:t>
            </a:r>
            <a:r>
              <a:rPr lang="de-DE" dirty="0" err="1"/>
              <a:t>the</a:t>
            </a:r>
            <a:r>
              <a:rPr lang="de-DE" dirty="0"/>
              <a:t> </a:t>
            </a:r>
            <a:r>
              <a:rPr lang="de-DE" dirty="0" err="1"/>
              <a:t>compensations</a:t>
            </a:r>
            <a:r>
              <a:rPr lang="de-DE" dirty="0"/>
              <a:t> </a:t>
            </a:r>
            <a:r>
              <a:rPr lang="de-DE" dirty="0" err="1"/>
              <a:t>foreseen</a:t>
            </a:r>
            <a:r>
              <a:rPr lang="de-DE" dirty="0"/>
              <a:t> in Art. 5 and 6 of </a:t>
            </a:r>
            <a:r>
              <a:rPr lang="de-DE" dirty="0" err="1"/>
              <a:t>the</a:t>
            </a:r>
            <a:r>
              <a:rPr lang="de-DE" dirty="0"/>
              <a:t> </a:t>
            </a:r>
            <a:r>
              <a:rPr lang="de-DE" dirty="0" err="1"/>
              <a:t>proposed</a:t>
            </a:r>
            <a:r>
              <a:rPr lang="de-DE" dirty="0"/>
              <a:t> </a:t>
            </a:r>
            <a:r>
              <a:rPr lang="de-DE" dirty="0" err="1"/>
              <a:t>regulation</a:t>
            </a:r>
            <a:r>
              <a:rPr lang="de-DE" dirty="0"/>
              <a:t>.</a:t>
            </a:r>
          </a:p>
        </p:txBody>
      </p:sp>
      <p:sp>
        <p:nvSpPr>
          <p:cNvPr id="4" name="Datumsplatzhalter 3">
            <a:extLst>
              <a:ext uri="{FF2B5EF4-FFF2-40B4-BE49-F238E27FC236}">
                <a16:creationId xmlns:a16="http://schemas.microsoft.com/office/drawing/2014/main" id="{6064B3E3-C5D2-4DEC-9534-FBF42016D369}"/>
              </a:ext>
            </a:extLst>
          </p:cNvPr>
          <p:cNvSpPr>
            <a:spLocks noGrp="1"/>
          </p:cNvSpPr>
          <p:nvPr>
            <p:ph type="dt" sz="half" idx="10"/>
          </p:nvPr>
        </p:nvSpPr>
        <p:spPr/>
        <p:txBody>
          <a:bodyPr/>
          <a:lstStyle/>
          <a:p>
            <a:pPr>
              <a:defRPr/>
            </a:pPr>
            <a:fld id="{AD09E707-72B0-433F-8B23-D05DD294454E}" type="datetime4">
              <a:rPr lang="de-DE" smtClean="0"/>
              <a:pPr>
                <a:defRPr/>
              </a:pPr>
              <a:t>7. September 2022</a:t>
            </a:fld>
            <a:endParaRPr lang="de-DE"/>
          </a:p>
        </p:txBody>
      </p:sp>
    </p:spTree>
    <p:extLst>
      <p:ext uri="{BB962C8B-B14F-4D97-AF65-F5344CB8AC3E}">
        <p14:creationId xmlns:p14="http://schemas.microsoft.com/office/powerpoint/2010/main" val="2068907119"/>
      </p:ext>
    </p:extLst>
  </p:cSld>
  <p:clrMapOvr>
    <a:masterClrMapping/>
  </p:clrMapOvr>
  <p:transition spd="slow">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91950-5E53-409D-8971-B812413B432C}"/>
              </a:ext>
            </a:extLst>
          </p:cNvPr>
          <p:cNvSpPr>
            <a:spLocks noGrp="1"/>
          </p:cNvSpPr>
          <p:nvPr>
            <p:ph type="title"/>
          </p:nvPr>
        </p:nvSpPr>
        <p:spPr/>
        <p:txBody>
          <a:bodyPr/>
          <a:lstStyle/>
          <a:p>
            <a:r>
              <a:rPr lang="en-US" dirty="0"/>
              <a:t>Resolution of the EP – Voss-report</a:t>
            </a:r>
            <a:endParaRPr lang="de-DE" dirty="0"/>
          </a:p>
        </p:txBody>
      </p:sp>
      <p:sp>
        <p:nvSpPr>
          <p:cNvPr id="3" name="Inhaltsplatzhalter 2">
            <a:extLst>
              <a:ext uri="{FF2B5EF4-FFF2-40B4-BE49-F238E27FC236}">
                <a16:creationId xmlns:a16="http://schemas.microsoft.com/office/drawing/2014/main" id="{08146021-096E-4607-AB98-1BFC2E9F04D1}"/>
              </a:ext>
            </a:extLst>
          </p:cNvPr>
          <p:cNvSpPr>
            <a:spLocks noGrp="1"/>
          </p:cNvSpPr>
          <p:nvPr>
            <p:ph idx="1"/>
          </p:nvPr>
        </p:nvSpPr>
        <p:spPr>
          <a:xfrm>
            <a:off x="683568" y="2205038"/>
            <a:ext cx="8281045" cy="3887787"/>
          </a:xfrm>
        </p:spPr>
        <p:txBody>
          <a:bodyPr>
            <a:normAutofit fontScale="77500" lnSpcReduction="20000"/>
          </a:bodyPr>
          <a:lstStyle/>
          <a:p>
            <a:r>
              <a:rPr lang="en-US" dirty="0"/>
              <a:t>All other operators of AI </a:t>
            </a:r>
            <a:r>
              <a:rPr lang="en-US" u="sng" dirty="0"/>
              <a:t>are only liable on fault-based liability.</a:t>
            </a:r>
            <a:r>
              <a:rPr lang="en-US" dirty="0"/>
              <a:t> However Art. 8 (2) provides for a </a:t>
            </a:r>
            <a:r>
              <a:rPr lang="en-US" u="sng" dirty="0"/>
              <a:t>reverse burden of proof</a:t>
            </a:r>
            <a:r>
              <a:rPr lang="en-US" dirty="0"/>
              <a:t>:</a:t>
            </a:r>
          </a:p>
          <a:p>
            <a:pPr lvl="1"/>
            <a:r>
              <a:rPr lang="en-US" dirty="0"/>
              <a:t>2. The operator shall not be liable if he or she can prove that the harm or damage was caused without his or her fault, relying on either of the following grounds:</a:t>
            </a:r>
          </a:p>
          <a:p>
            <a:pPr lvl="1"/>
            <a:r>
              <a:rPr lang="en-US" dirty="0"/>
              <a:t>(a)	the AI-system was activated without his or her knowledge while all reasonable and necessary measures to avoid such activation outside of the operator’s control were taken, or</a:t>
            </a:r>
          </a:p>
          <a:p>
            <a:pPr lvl="1"/>
            <a:r>
              <a:rPr lang="en-US" dirty="0"/>
              <a:t>(b)	 due diligence was observed by performing all the following actions: selecting a suitable AI-system for the right task and skills, putting the AI-system duly into operation, monitoring the activities and maintaining the operational reliability by regularly installing all available updates.</a:t>
            </a:r>
          </a:p>
          <a:p>
            <a:endParaRPr lang="de-DE" dirty="0"/>
          </a:p>
        </p:txBody>
      </p:sp>
      <p:sp>
        <p:nvSpPr>
          <p:cNvPr id="4" name="Datumsplatzhalter 3">
            <a:extLst>
              <a:ext uri="{FF2B5EF4-FFF2-40B4-BE49-F238E27FC236}">
                <a16:creationId xmlns:a16="http://schemas.microsoft.com/office/drawing/2014/main" id="{5840F2D2-A598-4CF8-95EA-02960DF4A273}"/>
              </a:ext>
            </a:extLst>
          </p:cNvPr>
          <p:cNvSpPr>
            <a:spLocks noGrp="1"/>
          </p:cNvSpPr>
          <p:nvPr>
            <p:ph type="dt" sz="half" idx="10"/>
          </p:nvPr>
        </p:nvSpPr>
        <p:spPr/>
        <p:txBody>
          <a:bodyPr/>
          <a:lstStyle/>
          <a:p>
            <a:pPr>
              <a:defRPr/>
            </a:pPr>
            <a:fld id="{AD09E707-72B0-433F-8B23-D05DD294454E}" type="datetime4">
              <a:rPr lang="de-DE" smtClean="0"/>
              <a:pPr>
                <a:defRPr/>
              </a:pPr>
              <a:t>7. September 2022</a:t>
            </a:fld>
            <a:endParaRPr lang="de-DE"/>
          </a:p>
        </p:txBody>
      </p:sp>
    </p:spTree>
    <p:extLst>
      <p:ext uri="{BB962C8B-B14F-4D97-AF65-F5344CB8AC3E}">
        <p14:creationId xmlns:p14="http://schemas.microsoft.com/office/powerpoint/2010/main" val="4137358320"/>
      </p:ext>
    </p:extLst>
  </p:cSld>
  <p:clrMapOvr>
    <a:masterClrMapping/>
  </p:clrMapOvr>
  <p:transition spd="slow">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87A04-D808-4F99-94FB-151930DFE667}"/>
              </a:ext>
            </a:extLst>
          </p:cNvPr>
          <p:cNvSpPr>
            <a:spLocks noGrp="1"/>
          </p:cNvSpPr>
          <p:nvPr>
            <p:ph type="title"/>
          </p:nvPr>
        </p:nvSpPr>
        <p:spPr/>
        <p:txBody>
          <a:bodyPr/>
          <a:lstStyle/>
          <a:p>
            <a:r>
              <a:rPr lang="en-US" dirty="0"/>
              <a:t>Criticism</a:t>
            </a:r>
            <a:endParaRPr lang="de-DE" dirty="0"/>
          </a:p>
        </p:txBody>
      </p:sp>
      <p:sp>
        <p:nvSpPr>
          <p:cNvPr id="3" name="Inhaltsplatzhalter 2">
            <a:extLst>
              <a:ext uri="{FF2B5EF4-FFF2-40B4-BE49-F238E27FC236}">
                <a16:creationId xmlns:a16="http://schemas.microsoft.com/office/drawing/2014/main" id="{47CC7AA7-9A64-49A0-A642-72934818242F}"/>
              </a:ext>
            </a:extLst>
          </p:cNvPr>
          <p:cNvSpPr>
            <a:spLocks noGrp="1"/>
          </p:cNvSpPr>
          <p:nvPr>
            <p:ph idx="1"/>
          </p:nvPr>
        </p:nvSpPr>
        <p:spPr>
          <a:xfrm>
            <a:off x="179512" y="2205038"/>
            <a:ext cx="8785101" cy="3887787"/>
          </a:xfrm>
        </p:spPr>
        <p:txBody>
          <a:bodyPr>
            <a:normAutofit fontScale="85000" lnSpcReduction="20000"/>
          </a:bodyPr>
          <a:lstStyle/>
          <a:p>
            <a:r>
              <a:rPr lang="de-DE" dirty="0"/>
              <a:t>The </a:t>
            </a:r>
            <a:r>
              <a:rPr lang="de-DE" dirty="0" err="1"/>
              <a:t>resolution</a:t>
            </a:r>
            <a:r>
              <a:rPr lang="de-DE" dirty="0"/>
              <a:t> </a:t>
            </a:r>
            <a:r>
              <a:rPr lang="de-DE" dirty="0" err="1"/>
              <a:t>does</a:t>
            </a:r>
            <a:r>
              <a:rPr lang="de-DE" dirty="0"/>
              <a:t> not </a:t>
            </a:r>
            <a:r>
              <a:rPr lang="de-DE" dirty="0" err="1"/>
              <a:t>address</a:t>
            </a:r>
            <a:r>
              <a:rPr lang="de-DE" dirty="0"/>
              <a:t> </a:t>
            </a:r>
            <a:r>
              <a:rPr lang="de-DE" dirty="0" err="1"/>
              <a:t>producers</a:t>
            </a:r>
            <a:r>
              <a:rPr lang="de-DE" dirty="0"/>
              <a:t>‘ </a:t>
            </a:r>
            <a:r>
              <a:rPr lang="de-DE" dirty="0" err="1"/>
              <a:t>liability</a:t>
            </a:r>
            <a:r>
              <a:rPr lang="de-DE" dirty="0"/>
              <a:t> </a:t>
            </a:r>
            <a:r>
              <a:rPr lang="de-DE" dirty="0" err="1"/>
              <a:t>explicitly</a:t>
            </a:r>
            <a:r>
              <a:rPr lang="de-DE" dirty="0"/>
              <a:t>. </a:t>
            </a:r>
          </a:p>
          <a:p>
            <a:r>
              <a:rPr lang="de-DE" dirty="0" err="1"/>
              <a:t>It</a:t>
            </a:r>
            <a:r>
              <a:rPr lang="de-DE" dirty="0"/>
              <a:t> </a:t>
            </a:r>
            <a:r>
              <a:rPr lang="de-DE" dirty="0" err="1"/>
              <a:t>rather</a:t>
            </a:r>
            <a:r>
              <a:rPr lang="de-DE" dirty="0"/>
              <a:t> </a:t>
            </a:r>
            <a:r>
              <a:rPr lang="de-DE" dirty="0" err="1"/>
              <a:t>urges</a:t>
            </a:r>
            <a:r>
              <a:rPr lang="de-DE" dirty="0"/>
              <a:t> in </a:t>
            </a:r>
            <a:r>
              <a:rPr lang="de-DE" dirty="0" err="1"/>
              <a:t>the</a:t>
            </a:r>
            <a:r>
              <a:rPr lang="de-DE" dirty="0"/>
              <a:t> </a:t>
            </a:r>
            <a:r>
              <a:rPr lang="de-DE" dirty="0" err="1"/>
              <a:t>resolution</a:t>
            </a:r>
            <a:r>
              <a:rPr lang="de-DE" dirty="0"/>
              <a:t> </a:t>
            </a:r>
            <a:r>
              <a:rPr lang="de-DE" dirty="0" err="1"/>
              <a:t>adopted</a:t>
            </a:r>
            <a:r>
              <a:rPr lang="de-DE" dirty="0"/>
              <a:t> </a:t>
            </a:r>
            <a:r>
              <a:rPr lang="de-DE" dirty="0" err="1"/>
              <a:t>by</a:t>
            </a:r>
            <a:r>
              <a:rPr lang="de-DE" dirty="0"/>
              <a:t> </a:t>
            </a:r>
            <a:r>
              <a:rPr lang="de-DE" dirty="0" err="1"/>
              <a:t>the</a:t>
            </a:r>
            <a:r>
              <a:rPr lang="de-DE" dirty="0"/>
              <a:t> </a:t>
            </a:r>
            <a:r>
              <a:rPr lang="de-DE" dirty="0" err="1"/>
              <a:t>Commission</a:t>
            </a:r>
            <a:r>
              <a:rPr lang="de-DE" dirty="0"/>
              <a:t> </a:t>
            </a:r>
            <a:r>
              <a:rPr lang="de-DE" dirty="0" err="1"/>
              <a:t>to</a:t>
            </a:r>
            <a:r>
              <a:rPr lang="de-DE" dirty="0"/>
              <a:t> </a:t>
            </a:r>
            <a:r>
              <a:rPr lang="de-DE" dirty="0" err="1"/>
              <a:t>adopt</a:t>
            </a:r>
            <a:r>
              <a:rPr lang="de-DE" dirty="0"/>
              <a:t> </a:t>
            </a:r>
            <a:r>
              <a:rPr lang="de-DE" dirty="0" err="1"/>
              <a:t>the</a:t>
            </a:r>
            <a:r>
              <a:rPr lang="de-DE" dirty="0"/>
              <a:t> Producers </a:t>
            </a:r>
            <a:r>
              <a:rPr lang="de-DE" dirty="0" err="1"/>
              <a:t>Liability</a:t>
            </a:r>
            <a:r>
              <a:rPr lang="de-DE" dirty="0"/>
              <a:t> </a:t>
            </a:r>
            <a:r>
              <a:rPr lang="de-DE" dirty="0" err="1"/>
              <a:t>Directive</a:t>
            </a:r>
            <a:r>
              <a:rPr lang="de-DE" dirty="0"/>
              <a:t> </a:t>
            </a:r>
            <a:r>
              <a:rPr lang="de-DE" dirty="0" err="1"/>
              <a:t>to</a:t>
            </a:r>
            <a:r>
              <a:rPr lang="de-DE" dirty="0"/>
              <a:t> </a:t>
            </a:r>
            <a:r>
              <a:rPr lang="de-DE" dirty="0" err="1"/>
              <a:t>take</a:t>
            </a:r>
            <a:r>
              <a:rPr lang="de-DE" dirty="0"/>
              <a:t> </a:t>
            </a:r>
            <a:r>
              <a:rPr lang="de-DE" dirty="0" err="1"/>
              <a:t>into</a:t>
            </a:r>
            <a:r>
              <a:rPr lang="de-DE" dirty="0"/>
              <a:t> </a:t>
            </a:r>
            <a:r>
              <a:rPr lang="de-DE" dirty="0" err="1"/>
              <a:t>account</a:t>
            </a:r>
            <a:r>
              <a:rPr lang="de-DE" dirty="0"/>
              <a:t> digital </a:t>
            </a:r>
            <a:r>
              <a:rPr lang="de-DE" dirty="0" err="1"/>
              <a:t>content</a:t>
            </a:r>
            <a:r>
              <a:rPr lang="de-DE" dirty="0"/>
              <a:t> and </a:t>
            </a:r>
            <a:r>
              <a:rPr lang="de-DE" dirty="0" err="1"/>
              <a:t>services</a:t>
            </a:r>
            <a:r>
              <a:rPr lang="de-DE" dirty="0"/>
              <a:t> </a:t>
            </a:r>
            <a:r>
              <a:rPr lang="de-DE" dirty="0" err="1"/>
              <a:t>as</a:t>
            </a:r>
            <a:r>
              <a:rPr lang="de-DE" dirty="0"/>
              <a:t> „</a:t>
            </a:r>
            <a:r>
              <a:rPr lang="de-DE" dirty="0" err="1"/>
              <a:t>products</a:t>
            </a:r>
            <a:r>
              <a:rPr lang="de-DE" dirty="0"/>
              <a:t>“ (</a:t>
            </a:r>
            <a:r>
              <a:rPr lang="de-DE" dirty="0" err="1"/>
              <a:t>no</a:t>
            </a:r>
            <a:r>
              <a:rPr lang="de-DE" dirty="0"/>
              <a:t>. 8)</a:t>
            </a:r>
          </a:p>
          <a:p>
            <a:r>
              <a:rPr lang="de-DE" dirty="0"/>
              <a:t>Also </a:t>
            </a:r>
            <a:r>
              <a:rPr lang="de-DE" dirty="0" err="1"/>
              <a:t>producers</a:t>
            </a:r>
            <a:r>
              <a:rPr lang="de-DE" dirty="0"/>
              <a:t> </a:t>
            </a:r>
            <a:r>
              <a:rPr lang="de-DE" dirty="0" err="1"/>
              <a:t>should</a:t>
            </a:r>
            <a:r>
              <a:rPr lang="de-DE" dirty="0"/>
              <a:t> </a:t>
            </a:r>
            <a:r>
              <a:rPr lang="de-DE" dirty="0" err="1"/>
              <a:t>be</a:t>
            </a:r>
            <a:r>
              <a:rPr lang="de-DE" dirty="0"/>
              <a:t> </a:t>
            </a:r>
            <a:r>
              <a:rPr lang="de-DE" dirty="0" err="1"/>
              <a:t>more</a:t>
            </a:r>
            <a:r>
              <a:rPr lang="de-DE" dirty="0"/>
              <a:t> </a:t>
            </a:r>
            <a:r>
              <a:rPr lang="de-DE" dirty="0" err="1"/>
              <a:t>broadly</a:t>
            </a:r>
            <a:r>
              <a:rPr lang="de-DE" dirty="0"/>
              <a:t> </a:t>
            </a:r>
            <a:r>
              <a:rPr lang="de-DE" dirty="0" err="1"/>
              <a:t>defined</a:t>
            </a:r>
            <a:r>
              <a:rPr lang="de-DE" dirty="0"/>
              <a:t> </a:t>
            </a:r>
            <a:r>
              <a:rPr lang="de-DE" dirty="0" err="1"/>
              <a:t>to</a:t>
            </a:r>
            <a:r>
              <a:rPr lang="de-DE" dirty="0"/>
              <a:t> </a:t>
            </a:r>
            <a:r>
              <a:rPr lang="de-DE" dirty="0" err="1"/>
              <a:t>include</a:t>
            </a:r>
            <a:r>
              <a:rPr lang="de-DE" dirty="0"/>
              <a:t> </a:t>
            </a:r>
            <a:r>
              <a:rPr lang="de-DE" dirty="0" err="1"/>
              <a:t>programmers</a:t>
            </a:r>
            <a:r>
              <a:rPr lang="de-DE" dirty="0"/>
              <a:t>, </a:t>
            </a:r>
            <a:r>
              <a:rPr lang="de-DE" dirty="0" err="1"/>
              <a:t>service</a:t>
            </a:r>
            <a:r>
              <a:rPr lang="de-DE" dirty="0"/>
              <a:t> </a:t>
            </a:r>
            <a:r>
              <a:rPr lang="de-DE" dirty="0" err="1"/>
              <a:t>providers</a:t>
            </a:r>
            <a:r>
              <a:rPr lang="de-DE" dirty="0"/>
              <a:t> </a:t>
            </a:r>
            <a:r>
              <a:rPr lang="de-DE" dirty="0" err="1"/>
              <a:t>as</a:t>
            </a:r>
            <a:r>
              <a:rPr lang="de-DE" dirty="0"/>
              <a:t> </a:t>
            </a:r>
            <a:r>
              <a:rPr lang="de-DE" dirty="0" err="1"/>
              <a:t>well</a:t>
            </a:r>
            <a:r>
              <a:rPr lang="de-DE" dirty="0"/>
              <a:t> </a:t>
            </a:r>
            <a:r>
              <a:rPr lang="de-DE" dirty="0" err="1"/>
              <a:t>as</a:t>
            </a:r>
            <a:r>
              <a:rPr lang="de-DE" dirty="0"/>
              <a:t> backend </a:t>
            </a:r>
            <a:r>
              <a:rPr lang="de-DE" dirty="0" err="1"/>
              <a:t>operators</a:t>
            </a:r>
            <a:endParaRPr lang="de-DE" dirty="0"/>
          </a:p>
          <a:p>
            <a:r>
              <a:rPr lang="de-DE" dirty="0" err="1"/>
              <a:t>No</a:t>
            </a:r>
            <a:r>
              <a:rPr lang="de-DE" dirty="0"/>
              <a:t> </a:t>
            </a:r>
            <a:r>
              <a:rPr lang="de-DE" dirty="0" err="1"/>
              <a:t>regulation</a:t>
            </a:r>
            <a:r>
              <a:rPr lang="de-DE" dirty="0"/>
              <a:t> </a:t>
            </a:r>
            <a:r>
              <a:rPr lang="de-DE" dirty="0" err="1"/>
              <a:t>of</a:t>
            </a:r>
            <a:r>
              <a:rPr lang="de-DE" dirty="0"/>
              <a:t> </a:t>
            </a:r>
            <a:r>
              <a:rPr lang="de-DE" dirty="0" err="1"/>
              <a:t>burden</a:t>
            </a:r>
            <a:r>
              <a:rPr lang="de-DE" dirty="0"/>
              <a:t> </a:t>
            </a:r>
            <a:r>
              <a:rPr lang="de-DE" dirty="0" err="1"/>
              <a:t>of</a:t>
            </a:r>
            <a:r>
              <a:rPr lang="de-DE" dirty="0"/>
              <a:t> </a:t>
            </a:r>
            <a:r>
              <a:rPr lang="de-DE" dirty="0" err="1"/>
              <a:t>proof</a:t>
            </a:r>
            <a:r>
              <a:rPr lang="de-DE" dirty="0"/>
              <a:t> </a:t>
            </a:r>
            <a:r>
              <a:rPr lang="de-DE" dirty="0" err="1"/>
              <a:t>concerning</a:t>
            </a:r>
            <a:r>
              <a:rPr lang="de-DE" dirty="0"/>
              <a:t> </a:t>
            </a:r>
            <a:r>
              <a:rPr lang="de-DE" dirty="0" err="1"/>
              <a:t>black</a:t>
            </a:r>
            <a:r>
              <a:rPr lang="de-DE" dirty="0"/>
              <a:t> box </a:t>
            </a:r>
            <a:r>
              <a:rPr lang="de-DE" dirty="0" err="1"/>
              <a:t>problem</a:t>
            </a:r>
            <a:endParaRPr lang="de-DE" dirty="0"/>
          </a:p>
          <a:p>
            <a:r>
              <a:rPr lang="de-DE" dirty="0"/>
              <a:t>Regulation </a:t>
            </a:r>
            <a:r>
              <a:rPr lang="de-DE" dirty="0" err="1"/>
              <a:t>of</a:t>
            </a:r>
            <a:r>
              <a:rPr lang="de-DE" dirty="0"/>
              <a:t> </a:t>
            </a:r>
            <a:r>
              <a:rPr lang="de-DE" dirty="0" err="1"/>
              <a:t>harms</a:t>
            </a:r>
            <a:r>
              <a:rPr lang="de-DE" dirty="0"/>
              <a:t> (</a:t>
            </a:r>
            <a:r>
              <a:rPr lang="de-DE" dirty="0" err="1"/>
              <a:t>damages</a:t>
            </a:r>
            <a:r>
              <a:rPr lang="de-DE" dirty="0"/>
              <a:t>) </a:t>
            </a:r>
            <a:r>
              <a:rPr lang="de-DE" dirty="0" err="1"/>
              <a:t>is</a:t>
            </a:r>
            <a:r>
              <a:rPr lang="de-DE" dirty="0"/>
              <a:t> not </a:t>
            </a:r>
            <a:r>
              <a:rPr lang="de-DE" dirty="0" err="1"/>
              <a:t>consistent</a:t>
            </a:r>
            <a:r>
              <a:rPr lang="de-DE" dirty="0"/>
              <a:t> </a:t>
            </a:r>
            <a:r>
              <a:rPr lang="de-DE" dirty="0" err="1"/>
              <a:t>with</a:t>
            </a:r>
            <a:r>
              <a:rPr lang="de-DE" dirty="0"/>
              <a:t> </a:t>
            </a:r>
            <a:r>
              <a:rPr lang="de-DE" dirty="0" err="1"/>
              <a:t>acquis</a:t>
            </a:r>
            <a:r>
              <a:rPr lang="de-DE" dirty="0"/>
              <a:t> </a:t>
            </a:r>
            <a:r>
              <a:rPr lang="de-DE" dirty="0" err="1"/>
              <a:t>communautaire</a:t>
            </a:r>
            <a:r>
              <a:rPr lang="de-DE" dirty="0"/>
              <a:t> (</a:t>
            </a:r>
            <a:r>
              <a:rPr lang="de-DE" dirty="0" err="1"/>
              <a:t>immaterial</a:t>
            </a:r>
            <a:r>
              <a:rPr lang="de-DE" dirty="0"/>
              <a:t> </a:t>
            </a:r>
            <a:r>
              <a:rPr lang="de-DE" dirty="0" err="1"/>
              <a:t>penalties</a:t>
            </a:r>
            <a:r>
              <a:rPr lang="de-DE" dirty="0"/>
              <a:t>, e.g., </a:t>
            </a:r>
            <a:r>
              <a:rPr lang="de-DE" dirty="0" err="1"/>
              <a:t>harms</a:t>
            </a:r>
            <a:r>
              <a:rPr lang="de-DE" dirty="0"/>
              <a:t> </a:t>
            </a:r>
            <a:r>
              <a:rPr lang="de-DE" dirty="0" err="1"/>
              <a:t>to</a:t>
            </a:r>
            <a:r>
              <a:rPr lang="de-DE" dirty="0"/>
              <a:t> </a:t>
            </a:r>
            <a:r>
              <a:rPr lang="de-DE" dirty="0" err="1"/>
              <a:t>third</a:t>
            </a:r>
            <a:r>
              <a:rPr lang="de-DE" dirty="0"/>
              <a:t> </a:t>
            </a:r>
            <a:r>
              <a:rPr lang="de-DE" dirty="0" err="1"/>
              <a:t>parties</a:t>
            </a:r>
            <a:r>
              <a:rPr lang="de-DE" dirty="0"/>
              <a:t> (</a:t>
            </a:r>
            <a:r>
              <a:rPr lang="de-DE" dirty="0" err="1"/>
              <a:t>shocks</a:t>
            </a:r>
            <a:r>
              <a:rPr lang="de-DE" dirty="0"/>
              <a:t>))</a:t>
            </a:r>
          </a:p>
        </p:txBody>
      </p:sp>
      <p:sp>
        <p:nvSpPr>
          <p:cNvPr id="4" name="Datumsplatzhalter 3">
            <a:extLst>
              <a:ext uri="{FF2B5EF4-FFF2-40B4-BE49-F238E27FC236}">
                <a16:creationId xmlns:a16="http://schemas.microsoft.com/office/drawing/2014/main" id="{E2B559F4-FA25-4C45-9695-BCA0220391E8}"/>
              </a:ext>
            </a:extLst>
          </p:cNvPr>
          <p:cNvSpPr>
            <a:spLocks noGrp="1"/>
          </p:cNvSpPr>
          <p:nvPr>
            <p:ph type="dt" sz="half" idx="10"/>
          </p:nvPr>
        </p:nvSpPr>
        <p:spPr/>
        <p:txBody>
          <a:bodyPr/>
          <a:lstStyle/>
          <a:p>
            <a:pPr>
              <a:defRPr/>
            </a:pPr>
            <a:fld id="{AD09E707-72B0-433F-8B23-D05DD294454E}" type="datetime4">
              <a:rPr lang="de-DE" smtClean="0"/>
              <a:pPr>
                <a:defRPr/>
              </a:pPr>
              <a:t>7. September 2022</a:t>
            </a:fld>
            <a:endParaRPr lang="de-DE"/>
          </a:p>
        </p:txBody>
      </p:sp>
    </p:spTree>
    <p:extLst>
      <p:ext uri="{BB962C8B-B14F-4D97-AF65-F5344CB8AC3E}">
        <p14:creationId xmlns:p14="http://schemas.microsoft.com/office/powerpoint/2010/main" val="2413604719"/>
      </p:ext>
    </p:extLst>
  </p:cSld>
  <p:clrMapOvr>
    <a:masterClrMapping/>
  </p:clrMapOvr>
  <p:transition spd="slow">
    <p:pull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AE5DF-E1A5-4A11-847E-B3119228805E}"/>
              </a:ext>
            </a:extLst>
          </p:cNvPr>
          <p:cNvSpPr>
            <a:spLocks noGrp="1"/>
          </p:cNvSpPr>
          <p:nvPr>
            <p:ph type="title"/>
          </p:nvPr>
        </p:nvSpPr>
        <p:spPr/>
        <p:txBody>
          <a:bodyPr/>
          <a:lstStyle/>
          <a:p>
            <a:r>
              <a:rPr lang="de-DE" dirty="0"/>
              <a:t>Open </a:t>
            </a:r>
            <a:r>
              <a:rPr lang="de-DE" dirty="0" err="1"/>
              <a:t>Issues</a:t>
            </a:r>
            <a:endParaRPr lang="de-DE" dirty="0"/>
          </a:p>
        </p:txBody>
      </p:sp>
      <p:sp>
        <p:nvSpPr>
          <p:cNvPr id="3" name="Inhaltsplatzhalter 2">
            <a:extLst>
              <a:ext uri="{FF2B5EF4-FFF2-40B4-BE49-F238E27FC236}">
                <a16:creationId xmlns:a16="http://schemas.microsoft.com/office/drawing/2014/main" id="{AB35906E-F683-4DE5-90B8-1DA2EBB7DE03}"/>
              </a:ext>
            </a:extLst>
          </p:cNvPr>
          <p:cNvSpPr>
            <a:spLocks noGrp="1"/>
          </p:cNvSpPr>
          <p:nvPr>
            <p:ph idx="1"/>
          </p:nvPr>
        </p:nvSpPr>
        <p:spPr>
          <a:xfrm>
            <a:off x="611188" y="2205038"/>
            <a:ext cx="8353425" cy="3887787"/>
          </a:xfrm>
        </p:spPr>
        <p:txBody>
          <a:bodyPr>
            <a:normAutofit fontScale="77500" lnSpcReduction="20000"/>
          </a:bodyPr>
          <a:lstStyle/>
          <a:p>
            <a:r>
              <a:rPr lang="en-US" dirty="0"/>
              <a:t>Does it make sense to make some national regulation of AI liability? Or should we have a common EU solution? Could there be some benefits of having a nationally tailored solution? </a:t>
            </a:r>
          </a:p>
          <a:p>
            <a:pPr lvl="1"/>
            <a:r>
              <a:rPr lang="en-US" dirty="0"/>
              <a:t>As AI is globally used, at least an EU solution is preferable</a:t>
            </a:r>
          </a:p>
          <a:p>
            <a:pPr lvl="1"/>
            <a:r>
              <a:rPr lang="en-US" dirty="0"/>
              <a:t>Nationally tailored solutions should only regard the liability consequences, such as the calculation of damages</a:t>
            </a:r>
          </a:p>
          <a:p>
            <a:r>
              <a:rPr lang="en-US" dirty="0"/>
              <a:t>How can AI regulation impact the market?</a:t>
            </a:r>
          </a:p>
          <a:p>
            <a:pPr lvl="1"/>
            <a:r>
              <a:rPr lang="en-US" dirty="0"/>
              <a:t>AI regulation (AI act) surely will impact the market, in particular for SMEs as conformity procedures, etc. are costly</a:t>
            </a:r>
          </a:p>
          <a:p>
            <a:pPr lvl="1"/>
            <a:r>
              <a:rPr lang="en-US" dirty="0"/>
              <a:t>However: this is applicable for all kinds of products that are already on the market</a:t>
            </a:r>
          </a:p>
          <a:p>
            <a:pPr lvl="1"/>
            <a:r>
              <a:rPr lang="en-US" dirty="0"/>
              <a:t>AI regulations could hamper innovation as being too costly</a:t>
            </a:r>
            <a:endParaRPr lang="de-DE" dirty="0"/>
          </a:p>
        </p:txBody>
      </p:sp>
      <p:sp>
        <p:nvSpPr>
          <p:cNvPr id="4" name="Datumsplatzhalter 3">
            <a:extLst>
              <a:ext uri="{FF2B5EF4-FFF2-40B4-BE49-F238E27FC236}">
                <a16:creationId xmlns:a16="http://schemas.microsoft.com/office/drawing/2014/main" id="{0AE90067-220A-4914-AAAC-7C60187C0E92}"/>
              </a:ext>
            </a:extLst>
          </p:cNvPr>
          <p:cNvSpPr>
            <a:spLocks noGrp="1"/>
          </p:cNvSpPr>
          <p:nvPr>
            <p:ph type="dt" sz="half" idx="10"/>
          </p:nvPr>
        </p:nvSpPr>
        <p:spPr/>
        <p:txBody>
          <a:bodyPr/>
          <a:lstStyle/>
          <a:p>
            <a:pPr>
              <a:defRPr/>
            </a:pPr>
            <a:fld id="{AD09E707-72B0-433F-8B23-D05DD294454E}" type="datetime4">
              <a:rPr lang="de-DE" smtClean="0"/>
              <a:pPr>
                <a:defRPr/>
              </a:pPr>
              <a:t>7. September 2022</a:t>
            </a:fld>
            <a:endParaRPr lang="de-DE"/>
          </a:p>
        </p:txBody>
      </p:sp>
    </p:spTree>
    <p:extLst>
      <p:ext uri="{BB962C8B-B14F-4D97-AF65-F5344CB8AC3E}">
        <p14:creationId xmlns:p14="http://schemas.microsoft.com/office/powerpoint/2010/main" val="3668239288"/>
      </p:ext>
    </p:extLst>
  </p:cSld>
  <p:clrMapOvr>
    <a:masterClrMapping/>
  </p:clrMapOvr>
  <p:transition spd="slow">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E3ED4-4A90-4C0C-9EA4-9A02C06500F7}"/>
              </a:ext>
            </a:extLst>
          </p:cNvPr>
          <p:cNvSpPr>
            <a:spLocks noGrp="1"/>
          </p:cNvSpPr>
          <p:nvPr>
            <p:ph type="title"/>
          </p:nvPr>
        </p:nvSpPr>
        <p:spPr/>
        <p:txBody>
          <a:bodyPr/>
          <a:lstStyle/>
          <a:p>
            <a:r>
              <a:rPr lang="de-DE" dirty="0" err="1"/>
              <a:t>Conclusion</a:t>
            </a:r>
            <a:endParaRPr lang="de-DE" dirty="0"/>
          </a:p>
        </p:txBody>
      </p:sp>
      <p:sp>
        <p:nvSpPr>
          <p:cNvPr id="3" name="Inhaltsplatzhalter 2">
            <a:extLst>
              <a:ext uri="{FF2B5EF4-FFF2-40B4-BE49-F238E27FC236}">
                <a16:creationId xmlns:a16="http://schemas.microsoft.com/office/drawing/2014/main" id="{50994CC5-D4E0-4C7D-BDA2-F2B3997E5A99}"/>
              </a:ext>
            </a:extLst>
          </p:cNvPr>
          <p:cNvSpPr>
            <a:spLocks noGrp="1"/>
          </p:cNvSpPr>
          <p:nvPr>
            <p:ph idx="1"/>
          </p:nvPr>
        </p:nvSpPr>
        <p:spPr>
          <a:xfrm>
            <a:off x="455612" y="2205038"/>
            <a:ext cx="8509001" cy="3887787"/>
          </a:xfrm>
        </p:spPr>
        <p:txBody>
          <a:bodyPr/>
          <a:lstStyle/>
          <a:p>
            <a:r>
              <a:rPr lang="de-DE" dirty="0" err="1"/>
              <a:t>Good</a:t>
            </a:r>
            <a:r>
              <a:rPr lang="de-DE" dirty="0"/>
              <a:t> </a:t>
            </a:r>
            <a:r>
              <a:rPr lang="de-DE" dirty="0" err="1"/>
              <a:t>approaches</a:t>
            </a:r>
            <a:r>
              <a:rPr lang="de-DE" dirty="0"/>
              <a:t>, in </a:t>
            </a:r>
            <a:r>
              <a:rPr lang="de-DE" dirty="0" err="1"/>
              <a:t>the</a:t>
            </a:r>
            <a:r>
              <a:rPr lang="de-DE" dirty="0"/>
              <a:t> </a:t>
            </a:r>
            <a:r>
              <a:rPr lang="de-DE" dirty="0" err="1"/>
              <a:t>particular</a:t>
            </a:r>
            <a:r>
              <a:rPr lang="de-DE" dirty="0"/>
              <a:t> </a:t>
            </a:r>
            <a:r>
              <a:rPr lang="de-DE" dirty="0" err="1"/>
              <a:t>combination</a:t>
            </a:r>
            <a:r>
              <a:rPr lang="de-DE" dirty="0"/>
              <a:t> </a:t>
            </a:r>
            <a:r>
              <a:rPr lang="de-DE" dirty="0" err="1"/>
              <a:t>of</a:t>
            </a:r>
            <a:r>
              <a:rPr lang="de-DE" dirty="0"/>
              <a:t> </a:t>
            </a:r>
            <a:r>
              <a:rPr lang="de-DE" dirty="0" err="1"/>
              <a:t>two</a:t>
            </a:r>
            <a:r>
              <a:rPr lang="de-DE" dirty="0"/>
              <a:t> legal </a:t>
            </a:r>
            <a:r>
              <a:rPr lang="de-DE" dirty="0" err="1"/>
              <a:t>areas</a:t>
            </a:r>
            <a:endParaRPr lang="de-DE" dirty="0"/>
          </a:p>
          <a:p>
            <a:r>
              <a:rPr lang="de-DE" dirty="0" err="1"/>
              <a:t>However</a:t>
            </a:r>
            <a:r>
              <a:rPr lang="de-DE" dirty="0"/>
              <a:t>, </a:t>
            </a:r>
            <a:r>
              <a:rPr lang="de-DE" dirty="0" err="1"/>
              <a:t>problems</a:t>
            </a:r>
            <a:r>
              <a:rPr lang="de-DE" dirty="0"/>
              <a:t> in </a:t>
            </a:r>
            <a:r>
              <a:rPr lang="de-DE" dirty="0" err="1"/>
              <a:t>detail</a:t>
            </a:r>
            <a:r>
              <a:rPr lang="de-DE" dirty="0"/>
              <a:t>:</a:t>
            </a:r>
          </a:p>
          <a:p>
            <a:pPr lvl="1"/>
            <a:r>
              <a:rPr lang="de-DE" dirty="0" err="1"/>
              <a:t>Relationship</a:t>
            </a:r>
            <a:r>
              <a:rPr lang="de-DE" dirty="0"/>
              <a:t> </a:t>
            </a:r>
            <a:r>
              <a:rPr lang="de-DE" dirty="0" err="1"/>
              <a:t>to</a:t>
            </a:r>
            <a:r>
              <a:rPr lang="de-DE" dirty="0"/>
              <a:t> </a:t>
            </a:r>
            <a:r>
              <a:rPr lang="de-DE" dirty="0" err="1"/>
              <a:t>producer`s</a:t>
            </a:r>
            <a:r>
              <a:rPr lang="de-DE" dirty="0"/>
              <a:t> </a:t>
            </a:r>
            <a:r>
              <a:rPr lang="de-DE" dirty="0" err="1"/>
              <a:t>liability</a:t>
            </a:r>
            <a:r>
              <a:rPr lang="de-DE" dirty="0"/>
              <a:t> </a:t>
            </a:r>
            <a:r>
              <a:rPr lang="de-DE" dirty="0" err="1"/>
              <a:t>directive</a:t>
            </a:r>
            <a:endParaRPr lang="de-DE" dirty="0"/>
          </a:p>
          <a:p>
            <a:pPr lvl="1"/>
            <a:r>
              <a:rPr lang="de-DE" dirty="0" err="1"/>
              <a:t>Relationship</a:t>
            </a:r>
            <a:r>
              <a:rPr lang="de-DE" dirty="0"/>
              <a:t> </a:t>
            </a:r>
            <a:r>
              <a:rPr lang="de-DE" dirty="0" err="1"/>
              <a:t>to</a:t>
            </a:r>
            <a:r>
              <a:rPr lang="de-DE" dirty="0"/>
              <a:t> GDPR</a:t>
            </a:r>
          </a:p>
          <a:p>
            <a:pPr lvl="1"/>
            <a:r>
              <a:rPr lang="de-DE" dirty="0"/>
              <a:t>Definition </a:t>
            </a:r>
            <a:r>
              <a:rPr lang="de-DE" dirty="0" err="1"/>
              <a:t>problems</a:t>
            </a:r>
            <a:r>
              <a:rPr lang="de-DE" dirty="0"/>
              <a:t> (</a:t>
            </a:r>
            <a:r>
              <a:rPr lang="de-DE" dirty="0" err="1"/>
              <a:t>scope</a:t>
            </a:r>
            <a:r>
              <a:rPr lang="de-DE" dirty="0"/>
              <a:t> like high-</a:t>
            </a:r>
            <a:r>
              <a:rPr lang="de-DE" dirty="0" err="1"/>
              <a:t>risk</a:t>
            </a:r>
            <a:r>
              <a:rPr lang="de-DE" dirty="0"/>
              <a:t> AI </a:t>
            </a:r>
            <a:r>
              <a:rPr lang="de-DE" dirty="0" err="1"/>
              <a:t>as</a:t>
            </a:r>
            <a:r>
              <a:rPr lang="de-DE" dirty="0"/>
              <a:t> </a:t>
            </a:r>
            <a:r>
              <a:rPr lang="de-DE" dirty="0" err="1"/>
              <a:t>well</a:t>
            </a:r>
            <a:r>
              <a:rPr lang="de-DE" dirty="0"/>
              <a:t> </a:t>
            </a:r>
            <a:r>
              <a:rPr lang="de-DE" dirty="0" err="1"/>
              <a:t>as</a:t>
            </a:r>
            <a:r>
              <a:rPr lang="de-DE" dirty="0"/>
              <a:t> </a:t>
            </a:r>
            <a:r>
              <a:rPr lang="de-DE" dirty="0" err="1"/>
              <a:t>producer`s</a:t>
            </a:r>
            <a:r>
              <a:rPr lang="de-DE" dirty="0"/>
              <a:t> </a:t>
            </a:r>
            <a:r>
              <a:rPr lang="de-DE" dirty="0" err="1"/>
              <a:t>definition</a:t>
            </a:r>
            <a:r>
              <a:rPr lang="de-DE" dirty="0"/>
              <a:t>)</a:t>
            </a:r>
          </a:p>
        </p:txBody>
      </p:sp>
      <p:sp>
        <p:nvSpPr>
          <p:cNvPr id="4" name="Datumsplatzhalter 3">
            <a:extLst>
              <a:ext uri="{FF2B5EF4-FFF2-40B4-BE49-F238E27FC236}">
                <a16:creationId xmlns:a16="http://schemas.microsoft.com/office/drawing/2014/main" id="{8E6CE098-F4E7-453F-9D10-C4B76574C5B1}"/>
              </a:ext>
            </a:extLst>
          </p:cNvPr>
          <p:cNvSpPr>
            <a:spLocks noGrp="1"/>
          </p:cNvSpPr>
          <p:nvPr>
            <p:ph type="dt" sz="half" idx="10"/>
          </p:nvPr>
        </p:nvSpPr>
        <p:spPr/>
        <p:txBody>
          <a:bodyPr/>
          <a:lstStyle/>
          <a:p>
            <a:pPr>
              <a:defRPr/>
            </a:pPr>
            <a:fld id="{AD09E707-72B0-433F-8B23-D05DD294454E}" type="datetime4">
              <a:rPr lang="de-DE" smtClean="0"/>
              <a:pPr>
                <a:defRPr/>
              </a:pPr>
              <a:t>7. September 2022</a:t>
            </a:fld>
            <a:endParaRPr lang="de-DE"/>
          </a:p>
        </p:txBody>
      </p:sp>
    </p:spTree>
    <p:extLst>
      <p:ext uri="{BB962C8B-B14F-4D97-AF65-F5344CB8AC3E}">
        <p14:creationId xmlns:p14="http://schemas.microsoft.com/office/powerpoint/2010/main" val="3941392738"/>
      </p:ext>
    </p:extLst>
  </p:cSld>
  <p:clrMapOvr>
    <a:masterClrMapping/>
  </p:clrMapOvr>
  <p:transition spd="slow">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C5962-619E-42D9-9CAB-80B3C6312E2C}"/>
              </a:ext>
            </a:extLst>
          </p:cNvPr>
          <p:cNvSpPr>
            <a:spLocks noGrp="1"/>
          </p:cNvSpPr>
          <p:nvPr>
            <p:ph type="title"/>
          </p:nvPr>
        </p:nvSpPr>
        <p:spPr/>
        <p:txBody>
          <a:bodyPr/>
          <a:lstStyle/>
          <a:p>
            <a:r>
              <a:rPr lang="de-DE" dirty="0"/>
              <a:t>Basic </a:t>
            </a:r>
            <a:r>
              <a:rPr lang="de-DE" dirty="0" err="1"/>
              <a:t>approach</a:t>
            </a:r>
            <a:r>
              <a:rPr lang="de-DE" dirty="0"/>
              <a:t> of </a:t>
            </a:r>
            <a:r>
              <a:rPr lang="de-DE" dirty="0" err="1"/>
              <a:t>the</a:t>
            </a:r>
            <a:r>
              <a:rPr lang="de-DE" dirty="0"/>
              <a:t> </a:t>
            </a:r>
            <a:r>
              <a:rPr lang="de-DE" dirty="0" err="1"/>
              <a:t>new</a:t>
            </a:r>
            <a:r>
              <a:rPr lang="de-DE" dirty="0"/>
              <a:t> </a:t>
            </a:r>
            <a:r>
              <a:rPr lang="de-DE" dirty="0" err="1"/>
              <a:t>proposal</a:t>
            </a:r>
            <a:r>
              <a:rPr lang="de-DE" dirty="0"/>
              <a:t> AI-</a:t>
            </a:r>
            <a:r>
              <a:rPr lang="de-DE" dirty="0" err="1"/>
              <a:t>act</a:t>
            </a:r>
            <a:endParaRPr lang="de-DE" dirty="0"/>
          </a:p>
        </p:txBody>
      </p:sp>
      <p:sp>
        <p:nvSpPr>
          <p:cNvPr id="3" name="Inhaltsplatzhalter 2">
            <a:extLst>
              <a:ext uri="{FF2B5EF4-FFF2-40B4-BE49-F238E27FC236}">
                <a16:creationId xmlns:a16="http://schemas.microsoft.com/office/drawing/2014/main" id="{B0D05177-54BC-48A9-B3B4-D669912E36CE}"/>
              </a:ext>
            </a:extLst>
          </p:cNvPr>
          <p:cNvSpPr>
            <a:spLocks noGrp="1"/>
          </p:cNvSpPr>
          <p:nvPr>
            <p:ph idx="1"/>
          </p:nvPr>
        </p:nvSpPr>
        <p:spPr>
          <a:xfrm>
            <a:off x="755576" y="2205038"/>
            <a:ext cx="8209037" cy="3887787"/>
          </a:xfrm>
        </p:spPr>
        <p:txBody>
          <a:bodyPr>
            <a:normAutofit fontScale="92500" lnSpcReduction="10000"/>
          </a:bodyPr>
          <a:lstStyle/>
          <a:p>
            <a:r>
              <a:rPr lang="de-DE" dirty="0"/>
              <a:t>Horizontal, </a:t>
            </a:r>
            <a:r>
              <a:rPr lang="de-DE" dirty="0" err="1"/>
              <a:t>risk</a:t>
            </a:r>
            <a:r>
              <a:rPr lang="de-DE" dirty="0"/>
              <a:t> </a:t>
            </a:r>
            <a:r>
              <a:rPr lang="de-DE" dirty="0" err="1"/>
              <a:t>based</a:t>
            </a:r>
            <a:r>
              <a:rPr lang="de-DE" dirty="0"/>
              <a:t> </a:t>
            </a:r>
            <a:r>
              <a:rPr lang="de-DE" dirty="0" err="1"/>
              <a:t>approach</a:t>
            </a:r>
            <a:r>
              <a:rPr lang="de-DE" dirty="0"/>
              <a:t> – </a:t>
            </a:r>
            <a:r>
              <a:rPr lang="de-DE" dirty="0" err="1"/>
              <a:t>to</a:t>
            </a:r>
            <a:r>
              <a:rPr lang="de-DE" dirty="0"/>
              <a:t> </a:t>
            </a:r>
            <a:r>
              <a:rPr lang="de-DE" dirty="0" err="1"/>
              <a:t>be</a:t>
            </a:r>
            <a:r>
              <a:rPr lang="de-DE" dirty="0"/>
              <a:t> </a:t>
            </a:r>
            <a:r>
              <a:rPr lang="de-DE" dirty="0" err="1"/>
              <a:t>integrated</a:t>
            </a:r>
            <a:r>
              <a:rPr lang="de-DE" dirty="0"/>
              <a:t> in </a:t>
            </a:r>
            <a:r>
              <a:rPr lang="de-DE" dirty="0" err="1"/>
              <a:t>sector</a:t>
            </a:r>
            <a:r>
              <a:rPr lang="de-DE" dirty="0"/>
              <a:t> </a:t>
            </a:r>
            <a:r>
              <a:rPr lang="de-DE" dirty="0" err="1"/>
              <a:t>specific</a:t>
            </a:r>
            <a:r>
              <a:rPr lang="de-DE" dirty="0"/>
              <a:t> </a:t>
            </a:r>
            <a:r>
              <a:rPr lang="de-DE" dirty="0" err="1"/>
              <a:t>product</a:t>
            </a:r>
            <a:r>
              <a:rPr lang="de-DE" dirty="0"/>
              <a:t> </a:t>
            </a:r>
            <a:r>
              <a:rPr lang="de-DE" dirty="0" err="1"/>
              <a:t>safety</a:t>
            </a:r>
            <a:r>
              <a:rPr lang="de-DE" dirty="0"/>
              <a:t> </a:t>
            </a:r>
            <a:r>
              <a:rPr lang="de-DE" dirty="0" err="1"/>
              <a:t>directives</a:t>
            </a:r>
            <a:r>
              <a:rPr lang="de-DE" dirty="0"/>
              <a:t> and </a:t>
            </a:r>
            <a:r>
              <a:rPr lang="de-DE" dirty="0" err="1"/>
              <a:t>regulations</a:t>
            </a:r>
            <a:endParaRPr lang="de-DE" dirty="0"/>
          </a:p>
          <a:p>
            <a:r>
              <a:rPr lang="de-DE" dirty="0" err="1"/>
              <a:t>Product</a:t>
            </a:r>
            <a:r>
              <a:rPr lang="de-DE" dirty="0"/>
              <a:t> </a:t>
            </a:r>
            <a:r>
              <a:rPr lang="de-DE" dirty="0" err="1"/>
              <a:t>safety</a:t>
            </a:r>
            <a:r>
              <a:rPr lang="de-DE" dirty="0"/>
              <a:t> </a:t>
            </a:r>
            <a:r>
              <a:rPr lang="de-DE" dirty="0" err="1"/>
              <a:t>approach</a:t>
            </a:r>
            <a:r>
              <a:rPr lang="de-DE" dirty="0"/>
              <a:t>, </a:t>
            </a:r>
            <a:r>
              <a:rPr lang="de-DE" dirty="0" err="1"/>
              <a:t>making</a:t>
            </a:r>
            <a:r>
              <a:rPr lang="de-DE" dirty="0"/>
              <a:t> </a:t>
            </a:r>
            <a:r>
              <a:rPr lang="de-DE" dirty="0" err="1"/>
              <a:t>use</a:t>
            </a:r>
            <a:r>
              <a:rPr lang="de-DE" dirty="0"/>
              <a:t> of traditional </a:t>
            </a:r>
            <a:r>
              <a:rPr lang="de-DE" dirty="0" err="1"/>
              <a:t>conformity</a:t>
            </a:r>
            <a:r>
              <a:rPr lang="de-DE" dirty="0"/>
              <a:t> </a:t>
            </a:r>
            <a:r>
              <a:rPr lang="de-DE" dirty="0" err="1"/>
              <a:t>assessments</a:t>
            </a:r>
            <a:endParaRPr lang="de-DE" dirty="0"/>
          </a:p>
          <a:p>
            <a:r>
              <a:rPr lang="de-DE" dirty="0" err="1"/>
              <a:t>No</a:t>
            </a:r>
            <a:r>
              <a:rPr lang="de-DE" dirty="0"/>
              <a:t> formal </a:t>
            </a:r>
            <a:r>
              <a:rPr lang="de-DE" dirty="0" err="1"/>
              <a:t>admission</a:t>
            </a:r>
            <a:r>
              <a:rPr lang="de-DE" dirty="0"/>
              <a:t> </a:t>
            </a:r>
            <a:r>
              <a:rPr lang="de-DE" dirty="0" err="1"/>
              <a:t>act</a:t>
            </a:r>
            <a:r>
              <a:rPr lang="de-DE" dirty="0"/>
              <a:t>, </a:t>
            </a:r>
            <a:r>
              <a:rPr lang="de-DE" dirty="0" err="1"/>
              <a:t>registration</a:t>
            </a:r>
            <a:r>
              <a:rPr lang="de-DE" dirty="0"/>
              <a:t> at EU-</a:t>
            </a:r>
            <a:r>
              <a:rPr lang="de-DE" dirty="0" err="1"/>
              <a:t>database</a:t>
            </a:r>
            <a:r>
              <a:rPr lang="de-DE" dirty="0"/>
              <a:t> </a:t>
            </a:r>
            <a:r>
              <a:rPr lang="de-DE" dirty="0" err="1"/>
              <a:t>sufficien</a:t>
            </a:r>
            <a:endParaRPr lang="de-DE" dirty="0"/>
          </a:p>
          <a:p>
            <a:r>
              <a:rPr lang="de-DE" dirty="0" err="1"/>
              <a:t>Concentrating</a:t>
            </a:r>
            <a:r>
              <a:rPr lang="de-DE" dirty="0"/>
              <a:t> on </a:t>
            </a:r>
            <a:r>
              <a:rPr lang="de-DE" dirty="0" err="1"/>
              <a:t>prohibition</a:t>
            </a:r>
            <a:r>
              <a:rPr lang="de-DE" dirty="0"/>
              <a:t> of </a:t>
            </a:r>
            <a:r>
              <a:rPr lang="de-DE" dirty="0" err="1"/>
              <a:t>certain</a:t>
            </a:r>
            <a:r>
              <a:rPr lang="de-DE" dirty="0"/>
              <a:t> AI-</a:t>
            </a:r>
            <a:r>
              <a:rPr lang="de-DE" dirty="0" err="1"/>
              <a:t>practices</a:t>
            </a:r>
            <a:r>
              <a:rPr lang="de-DE" dirty="0"/>
              <a:t>, and </a:t>
            </a:r>
            <a:r>
              <a:rPr lang="de-DE" dirty="0" err="1"/>
              <a:t>regulation</a:t>
            </a:r>
            <a:r>
              <a:rPr lang="de-DE" dirty="0"/>
              <a:t> high-</a:t>
            </a:r>
            <a:r>
              <a:rPr lang="de-DE" dirty="0" err="1"/>
              <a:t>risk</a:t>
            </a:r>
            <a:r>
              <a:rPr lang="de-DE" dirty="0"/>
              <a:t> AI-systems</a:t>
            </a:r>
          </a:p>
        </p:txBody>
      </p:sp>
      <p:sp>
        <p:nvSpPr>
          <p:cNvPr id="4" name="Datumsplatzhalter 3">
            <a:extLst>
              <a:ext uri="{FF2B5EF4-FFF2-40B4-BE49-F238E27FC236}">
                <a16:creationId xmlns:a16="http://schemas.microsoft.com/office/drawing/2014/main" id="{B25D7BD9-1A86-41C5-B8B6-0FC5F7050D86}"/>
              </a:ext>
            </a:extLst>
          </p:cNvPr>
          <p:cNvSpPr>
            <a:spLocks noGrp="1"/>
          </p:cNvSpPr>
          <p:nvPr>
            <p:ph type="dt" sz="half" idx="10"/>
          </p:nvPr>
        </p:nvSpPr>
        <p:spPr/>
        <p:txBody>
          <a:bodyPr/>
          <a:lstStyle/>
          <a:p>
            <a:pPr>
              <a:defRPr/>
            </a:pPr>
            <a:fld id="{AD09E707-72B0-433F-8B23-D05DD294454E}" type="datetime4">
              <a:rPr lang="de-DE" smtClean="0"/>
              <a:pPr>
                <a:defRPr/>
              </a:pPr>
              <a:t>7. September 2022</a:t>
            </a:fld>
            <a:endParaRPr lang="de-DE"/>
          </a:p>
        </p:txBody>
      </p:sp>
    </p:spTree>
    <p:extLst>
      <p:ext uri="{BB962C8B-B14F-4D97-AF65-F5344CB8AC3E}">
        <p14:creationId xmlns:p14="http://schemas.microsoft.com/office/powerpoint/2010/main" val="2490186441"/>
      </p:ext>
    </p:extLst>
  </p:cSld>
  <p:clrMapOvr>
    <a:masterClrMapping/>
  </p:clrMapOvr>
  <p:transition spd="slow">
    <p:pull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5BAB37-6CCA-4999-A2D7-186D90DAF5C3}"/>
              </a:ext>
            </a:extLst>
          </p:cNvPr>
          <p:cNvSpPr>
            <a:spLocks noGrp="1"/>
          </p:cNvSpPr>
          <p:nvPr>
            <p:ph type="title"/>
          </p:nvPr>
        </p:nvSpPr>
        <p:spPr>
          <a:xfrm>
            <a:off x="611188" y="1052513"/>
            <a:ext cx="8077200" cy="864319"/>
          </a:xfrm>
        </p:spPr>
        <p:txBody>
          <a:bodyPr/>
          <a:lstStyle/>
          <a:p>
            <a:r>
              <a:rPr lang="de-DE" sz="4000" dirty="0"/>
              <a:t>The </a:t>
            </a:r>
            <a:r>
              <a:rPr lang="de-DE" sz="4000" dirty="0" err="1"/>
              <a:t>proposal</a:t>
            </a:r>
            <a:r>
              <a:rPr lang="de-DE" sz="4000" dirty="0"/>
              <a:t> of </a:t>
            </a:r>
            <a:r>
              <a:rPr lang="de-DE" sz="4000" dirty="0" err="1"/>
              <a:t>the</a:t>
            </a:r>
            <a:r>
              <a:rPr lang="de-DE" sz="4000" dirty="0"/>
              <a:t> </a:t>
            </a:r>
            <a:r>
              <a:rPr lang="de-DE" sz="4000" dirty="0" err="1"/>
              <a:t>new</a:t>
            </a:r>
            <a:r>
              <a:rPr lang="de-DE" sz="4000" dirty="0"/>
              <a:t> AI-</a:t>
            </a:r>
            <a:r>
              <a:rPr lang="de-DE" sz="4000" dirty="0" err="1"/>
              <a:t>act</a:t>
            </a:r>
            <a:br>
              <a:rPr lang="de-DE" sz="4000" dirty="0"/>
            </a:br>
            <a:r>
              <a:rPr lang="de-DE" sz="4000" dirty="0" err="1"/>
              <a:t>scope</a:t>
            </a:r>
            <a:r>
              <a:rPr lang="de-DE" sz="4000" dirty="0"/>
              <a:t> of </a:t>
            </a:r>
            <a:r>
              <a:rPr lang="de-DE" sz="4000" dirty="0" err="1"/>
              <a:t>application</a:t>
            </a:r>
            <a:endParaRPr lang="de-DE" sz="4000" dirty="0"/>
          </a:p>
        </p:txBody>
      </p:sp>
      <p:sp>
        <p:nvSpPr>
          <p:cNvPr id="3" name="Inhaltsplatzhalter 2">
            <a:extLst>
              <a:ext uri="{FF2B5EF4-FFF2-40B4-BE49-F238E27FC236}">
                <a16:creationId xmlns:a16="http://schemas.microsoft.com/office/drawing/2014/main" id="{A5B3932B-89AC-431B-978C-50BBD10AAA6B}"/>
              </a:ext>
            </a:extLst>
          </p:cNvPr>
          <p:cNvSpPr>
            <a:spLocks noGrp="1"/>
          </p:cNvSpPr>
          <p:nvPr>
            <p:ph idx="1"/>
          </p:nvPr>
        </p:nvSpPr>
        <p:spPr>
          <a:xfrm>
            <a:off x="323528" y="2205038"/>
            <a:ext cx="8641085" cy="3887787"/>
          </a:xfrm>
        </p:spPr>
        <p:txBody>
          <a:bodyPr>
            <a:normAutofit fontScale="85000" lnSpcReduction="20000"/>
          </a:bodyPr>
          <a:lstStyle/>
          <a:p>
            <a:r>
              <a:rPr lang="de-DE" dirty="0"/>
              <a:t>Definition of AI </a:t>
            </a:r>
            <a:r>
              <a:rPr lang="de-DE" dirty="0" err="1"/>
              <a:t>according</a:t>
            </a:r>
            <a:r>
              <a:rPr lang="de-DE" dirty="0"/>
              <a:t> Annex I: </a:t>
            </a:r>
          </a:p>
          <a:p>
            <a:pPr lvl="1"/>
            <a:r>
              <a:rPr lang="de-DE" dirty="0"/>
              <a:t>not </a:t>
            </a:r>
            <a:r>
              <a:rPr lang="de-DE" dirty="0" err="1"/>
              <a:t>only</a:t>
            </a:r>
            <a:r>
              <a:rPr lang="de-DE" dirty="0"/>
              <a:t> </a:t>
            </a:r>
            <a:r>
              <a:rPr lang="de-DE" dirty="0" err="1"/>
              <a:t>machine</a:t>
            </a:r>
            <a:r>
              <a:rPr lang="de-DE" dirty="0"/>
              <a:t> </a:t>
            </a:r>
            <a:r>
              <a:rPr lang="de-DE" dirty="0" err="1"/>
              <a:t>learning</a:t>
            </a:r>
            <a:r>
              <a:rPr lang="de-DE" dirty="0"/>
              <a:t> </a:t>
            </a:r>
            <a:r>
              <a:rPr lang="de-DE" dirty="0" err="1"/>
              <a:t>systems</a:t>
            </a:r>
            <a:r>
              <a:rPr lang="de-DE" dirty="0"/>
              <a:t>, but also expert </a:t>
            </a:r>
            <a:r>
              <a:rPr lang="de-DE" dirty="0" err="1"/>
              <a:t>databases</a:t>
            </a:r>
            <a:r>
              <a:rPr lang="de-DE" dirty="0"/>
              <a:t> etc., </a:t>
            </a:r>
          </a:p>
          <a:p>
            <a:pPr lvl="1"/>
            <a:r>
              <a:rPr lang="de-DE" dirty="0" err="1"/>
              <a:t>Mostly</a:t>
            </a:r>
            <a:r>
              <a:rPr lang="de-DE" dirty="0"/>
              <a:t> relevant: </a:t>
            </a:r>
            <a:r>
              <a:rPr lang="de-DE" dirty="0" err="1"/>
              <a:t>results</a:t>
            </a:r>
            <a:r>
              <a:rPr lang="de-DE" dirty="0"/>
              <a:t> </a:t>
            </a:r>
            <a:r>
              <a:rPr lang="de-DE" dirty="0" err="1"/>
              <a:t>or</a:t>
            </a:r>
            <a:r>
              <a:rPr lang="de-DE" dirty="0"/>
              <a:t> </a:t>
            </a:r>
            <a:r>
              <a:rPr lang="de-DE" dirty="0" err="1"/>
              <a:t>recommendations</a:t>
            </a:r>
            <a:r>
              <a:rPr lang="de-DE" dirty="0"/>
              <a:t> </a:t>
            </a:r>
            <a:r>
              <a:rPr lang="de-DE" dirty="0" err="1"/>
              <a:t>produced</a:t>
            </a:r>
            <a:r>
              <a:rPr lang="de-DE" dirty="0"/>
              <a:t> </a:t>
            </a:r>
            <a:r>
              <a:rPr lang="de-DE" dirty="0" err="1"/>
              <a:t>by</a:t>
            </a:r>
            <a:r>
              <a:rPr lang="de-DE" dirty="0"/>
              <a:t> </a:t>
            </a:r>
            <a:r>
              <a:rPr lang="de-DE" dirty="0" err="1"/>
              <a:t>the</a:t>
            </a:r>
            <a:r>
              <a:rPr lang="de-DE" dirty="0"/>
              <a:t> AI-system</a:t>
            </a:r>
          </a:p>
          <a:p>
            <a:pPr lvl="1"/>
            <a:r>
              <a:rPr lang="de-DE" dirty="0"/>
              <a:t>Also: </a:t>
            </a:r>
            <a:r>
              <a:rPr lang="de-DE" dirty="0" err="1"/>
              <a:t>biometric</a:t>
            </a:r>
            <a:r>
              <a:rPr lang="de-DE" dirty="0"/>
              <a:t> </a:t>
            </a:r>
            <a:r>
              <a:rPr lang="de-DE" dirty="0" err="1"/>
              <a:t>identification</a:t>
            </a:r>
            <a:r>
              <a:rPr lang="de-DE" dirty="0"/>
              <a:t> </a:t>
            </a:r>
            <a:r>
              <a:rPr lang="de-DE" dirty="0" err="1"/>
              <a:t>systems</a:t>
            </a:r>
            <a:endParaRPr lang="de-DE" dirty="0"/>
          </a:p>
          <a:p>
            <a:r>
              <a:rPr lang="en-US" dirty="0"/>
              <a:t>International scope: </a:t>
            </a:r>
          </a:p>
          <a:p>
            <a:pPr lvl="1"/>
            <a:r>
              <a:rPr lang="en-US" dirty="0"/>
              <a:t>all providers which bring their AI-system into the EU-market or put them in service, regardless of their seat or </a:t>
            </a:r>
            <a:r>
              <a:rPr lang="en-US" dirty="0" err="1"/>
              <a:t>registred</a:t>
            </a:r>
            <a:r>
              <a:rPr lang="en-US" dirty="0"/>
              <a:t> office, Art. 2 (1) AI-Act</a:t>
            </a:r>
          </a:p>
          <a:p>
            <a:pPr lvl="1"/>
            <a:r>
              <a:rPr lang="en-US" dirty="0"/>
              <a:t>Users, however, only if they are established within the EU</a:t>
            </a:r>
          </a:p>
          <a:p>
            <a:pPr lvl="1"/>
            <a:endParaRPr lang="de-DE" dirty="0"/>
          </a:p>
        </p:txBody>
      </p:sp>
      <p:sp>
        <p:nvSpPr>
          <p:cNvPr id="4" name="Datumsplatzhalter 3">
            <a:extLst>
              <a:ext uri="{FF2B5EF4-FFF2-40B4-BE49-F238E27FC236}">
                <a16:creationId xmlns:a16="http://schemas.microsoft.com/office/drawing/2014/main" id="{6539F8B8-AC12-44CA-9BE4-35C1D7D275D6}"/>
              </a:ext>
            </a:extLst>
          </p:cNvPr>
          <p:cNvSpPr>
            <a:spLocks noGrp="1"/>
          </p:cNvSpPr>
          <p:nvPr>
            <p:ph type="dt" sz="half" idx="10"/>
          </p:nvPr>
        </p:nvSpPr>
        <p:spPr/>
        <p:txBody>
          <a:bodyPr/>
          <a:lstStyle/>
          <a:p>
            <a:pPr>
              <a:defRPr/>
            </a:pPr>
            <a:fld id="{AD09E707-72B0-433F-8B23-D05DD294454E}" type="datetime4">
              <a:rPr lang="de-DE" smtClean="0"/>
              <a:pPr>
                <a:defRPr/>
              </a:pPr>
              <a:t>7. September 2022</a:t>
            </a:fld>
            <a:endParaRPr lang="de-DE"/>
          </a:p>
        </p:txBody>
      </p:sp>
    </p:spTree>
    <p:extLst>
      <p:ext uri="{BB962C8B-B14F-4D97-AF65-F5344CB8AC3E}">
        <p14:creationId xmlns:p14="http://schemas.microsoft.com/office/powerpoint/2010/main" val="1574512749"/>
      </p:ext>
    </p:extLst>
  </p:cSld>
  <p:clrMapOvr>
    <a:masterClrMapping/>
  </p:clrMapOvr>
  <p:transition spd="slow">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34878-1FC4-4179-8E9C-96C405FF0889}"/>
              </a:ext>
            </a:extLst>
          </p:cNvPr>
          <p:cNvSpPr>
            <a:spLocks noGrp="1"/>
          </p:cNvSpPr>
          <p:nvPr>
            <p:ph type="title"/>
          </p:nvPr>
        </p:nvSpPr>
        <p:spPr/>
        <p:txBody>
          <a:bodyPr/>
          <a:lstStyle/>
          <a:p>
            <a:r>
              <a:rPr lang="de-DE" dirty="0"/>
              <a:t>Risk </a:t>
            </a:r>
            <a:r>
              <a:rPr lang="de-DE" dirty="0" err="1"/>
              <a:t>based</a:t>
            </a:r>
            <a:r>
              <a:rPr lang="de-DE" dirty="0"/>
              <a:t> </a:t>
            </a:r>
            <a:r>
              <a:rPr lang="de-DE" dirty="0" err="1"/>
              <a:t>approach</a:t>
            </a:r>
            <a:endParaRPr lang="de-DE" dirty="0"/>
          </a:p>
        </p:txBody>
      </p:sp>
      <p:sp>
        <p:nvSpPr>
          <p:cNvPr id="3" name="Inhaltsplatzhalter 2">
            <a:extLst>
              <a:ext uri="{FF2B5EF4-FFF2-40B4-BE49-F238E27FC236}">
                <a16:creationId xmlns:a16="http://schemas.microsoft.com/office/drawing/2014/main" id="{3FA40CB8-1F9B-435A-8420-95B60136065E}"/>
              </a:ext>
            </a:extLst>
          </p:cNvPr>
          <p:cNvSpPr>
            <a:spLocks noGrp="1"/>
          </p:cNvSpPr>
          <p:nvPr>
            <p:ph idx="1"/>
          </p:nvPr>
        </p:nvSpPr>
        <p:spPr>
          <a:xfrm>
            <a:off x="323528" y="2205038"/>
            <a:ext cx="8641085" cy="3887787"/>
          </a:xfrm>
        </p:spPr>
        <p:txBody>
          <a:bodyPr>
            <a:normAutofit fontScale="92500" lnSpcReduction="20000"/>
          </a:bodyPr>
          <a:lstStyle/>
          <a:p>
            <a:r>
              <a:rPr lang="de-DE" dirty="0" err="1"/>
              <a:t>Inacceptable</a:t>
            </a:r>
            <a:r>
              <a:rPr lang="de-DE" dirty="0"/>
              <a:t> </a:t>
            </a:r>
            <a:r>
              <a:rPr lang="de-DE" dirty="0" err="1"/>
              <a:t>risks</a:t>
            </a:r>
            <a:r>
              <a:rPr lang="de-DE" dirty="0"/>
              <a:t> (Art. 5), high-</a:t>
            </a:r>
            <a:r>
              <a:rPr lang="de-DE" dirty="0" err="1"/>
              <a:t>risk</a:t>
            </a:r>
            <a:r>
              <a:rPr lang="de-DE" dirty="0"/>
              <a:t> AI (Art. 6 seq.) </a:t>
            </a:r>
            <a:r>
              <a:rPr lang="de-DE" dirty="0" err="1"/>
              <a:t>or</a:t>
            </a:r>
            <a:r>
              <a:rPr lang="de-DE" dirty="0"/>
              <a:t> „normal“ AI (Art. 52)</a:t>
            </a:r>
          </a:p>
          <a:p>
            <a:r>
              <a:rPr lang="de-DE" dirty="0" err="1"/>
              <a:t>Inacceptable</a:t>
            </a:r>
            <a:r>
              <a:rPr lang="de-DE" dirty="0"/>
              <a:t> </a:t>
            </a:r>
            <a:r>
              <a:rPr lang="de-DE" dirty="0" err="1"/>
              <a:t>risks</a:t>
            </a:r>
            <a:r>
              <a:rPr lang="de-DE" dirty="0"/>
              <a:t> – AI-systems </a:t>
            </a:r>
            <a:r>
              <a:rPr lang="de-DE" dirty="0" err="1"/>
              <a:t>are</a:t>
            </a:r>
            <a:r>
              <a:rPr lang="de-DE" dirty="0"/>
              <a:t> in </a:t>
            </a:r>
            <a:r>
              <a:rPr lang="de-DE" dirty="0" err="1"/>
              <a:t>general</a:t>
            </a:r>
            <a:r>
              <a:rPr lang="de-DE" dirty="0"/>
              <a:t> </a:t>
            </a:r>
            <a:r>
              <a:rPr lang="de-DE" dirty="0" err="1"/>
              <a:t>prohibited</a:t>
            </a:r>
            <a:endParaRPr lang="de-DE" dirty="0"/>
          </a:p>
          <a:p>
            <a:pPr lvl="1"/>
            <a:r>
              <a:rPr lang="de-DE" dirty="0"/>
              <a:t>Manipulation of human </a:t>
            </a:r>
            <a:r>
              <a:rPr lang="de-DE" dirty="0" err="1"/>
              <a:t>behaviour</a:t>
            </a:r>
            <a:r>
              <a:rPr lang="de-DE" dirty="0"/>
              <a:t> (Art. 5 (1) a), b) AI-Act</a:t>
            </a:r>
          </a:p>
          <a:p>
            <a:pPr lvl="1"/>
            <a:r>
              <a:rPr lang="de-DE" dirty="0" err="1"/>
              <a:t>No</a:t>
            </a:r>
            <a:r>
              <a:rPr lang="de-DE" dirty="0"/>
              <a:t> social </a:t>
            </a:r>
            <a:r>
              <a:rPr lang="de-DE" dirty="0" err="1"/>
              <a:t>scoring</a:t>
            </a:r>
            <a:r>
              <a:rPr lang="de-DE" dirty="0"/>
              <a:t> </a:t>
            </a:r>
            <a:r>
              <a:rPr lang="de-DE" dirty="0" err="1"/>
              <a:t>permitted</a:t>
            </a:r>
            <a:r>
              <a:rPr lang="de-DE" dirty="0"/>
              <a:t> for </a:t>
            </a:r>
            <a:r>
              <a:rPr lang="de-DE" dirty="0" err="1"/>
              <a:t>state</a:t>
            </a:r>
            <a:r>
              <a:rPr lang="de-DE" dirty="0"/>
              <a:t> </a:t>
            </a:r>
            <a:r>
              <a:rPr lang="de-DE" dirty="0" err="1"/>
              <a:t>authorities</a:t>
            </a:r>
            <a:r>
              <a:rPr lang="de-DE" dirty="0"/>
              <a:t> (</a:t>
            </a:r>
            <a:r>
              <a:rPr lang="de-DE" dirty="0" err="1"/>
              <a:t>no</a:t>
            </a:r>
            <a:r>
              <a:rPr lang="de-DE" dirty="0"/>
              <a:t> </a:t>
            </a:r>
            <a:r>
              <a:rPr lang="de-DE" dirty="0" err="1"/>
              <a:t>prohibition</a:t>
            </a:r>
            <a:r>
              <a:rPr lang="de-DE" dirty="0"/>
              <a:t> for private </a:t>
            </a:r>
            <a:r>
              <a:rPr lang="de-DE" dirty="0" err="1"/>
              <a:t>users</a:t>
            </a:r>
            <a:r>
              <a:rPr lang="de-DE" dirty="0"/>
              <a:t> (!), Art. 5 (1) c) AI-Act; </a:t>
            </a:r>
            <a:r>
              <a:rPr lang="de-DE" dirty="0" err="1"/>
              <a:t>moreover</a:t>
            </a:r>
            <a:r>
              <a:rPr lang="de-DE" dirty="0"/>
              <a:t> </a:t>
            </a:r>
            <a:r>
              <a:rPr lang="de-DE" dirty="0" err="1"/>
              <a:t>justification</a:t>
            </a:r>
            <a:r>
              <a:rPr lang="de-DE" dirty="0"/>
              <a:t> </a:t>
            </a:r>
            <a:r>
              <a:rPr lang="de-DE" dirty="0" err="1"/>
              <a:t>as</a:t>
            </a:r>
            <a:r>
              <a:rPr lang="de-DE" dirty="0"/>
              <a:t> a </a:t>
            </a:r>
            <a:r>
              <a:rPr lang="de-DE" dirty="0" err="1"/>
              <a:t>result</a:t>
            </a:r>
            <a:r>
              <a:rPr lang="de-DE" dirty="0"/>
              <a:t> of </a:t>
            </a:r>
            <a:r>
              <a:rPr lang="de-DE" dirty="0" err="1"/>
              <a:t>balancing</a:t>
            </a:r>
            <a:r>
              <a:rPr lang="de-DE" dirty="0"/>
              <a:t> </a:t>
            </a:r>
            <a:r>
              <a:rPr lang="de-DE" dirty="0" err="1"/>
              <a:t>interests</a:t>
            </a:r>
            <a:r>
              <a:rPr lang="de-DE" dirty="0"/>
              <a:t> </a:t>
            </a:r>
            <a:r>
              <a:rPr lang="de-DE" dirty="0" err="1"/>
              <a:t>is</a:t>
            </a:r>
            <a:r>
              <a:rPr lang="de-DE" dirty="0"/>
              <a:t> possible</a:t>
            </a:r>
          </a:p>
          <a:p>
            <a:pPr lvl="1"/>
            <a:r>
              <a:rPr lang="de-DE" dirty="0" err="1"/>
              <a:t>Biometrical</a:t>
            </a:r>
            <a:r>
              <a:rPr lang="de-DE" dirty="0"/>
              <a:t> </a:t>
            </a:r>
            <a:r>
              <a:rPr lang="de-DE" dirty="0" err="1"/>
              <a:t>identification</a:t>
            </a:r>
            <a:r>
              <a:rPr lang="de-DE" dirty="0"/>
              <a:t>, in </a:t>
            </a:r>
            <a:r>
              <a:rPr lang="de-DE" dirty="0" err="1"/>
              <a:t>principle</a:t>
            </a:r>
            <a:r>
              <a:rPr lang="de-DE" dirty="0"/>
              <a:t> </a:t>
            </a:r>
            <a:r>
              <a:rPr lang="de-DE" dirty="0" err="1"/>
              <a:t>prohibition</a:t>
            </a:r>
            <a:r>
              <a:rPr lang="de-DE" dirty="0"/>
              <a:t> for </a:t>
            </a:r>
            <a:r>
              <a:rPr lang="de-DE" dirty="0" err="1"/>
              <a:t>purposes</a:t>
            </a:r>
            <a:r>
              <a:rPr lang="de-DE" dirty="0"/>
              <a:t> of law </a:t>
            </a:r>
            <a:r>
              <a:rPr lang="de-DE" dirty="0" err="1"/>
              <a:t>enforcement</a:t>
            </a:r>
            <a:r>
              <a:rPr lang="de-DE" dirty="0"/>
              <a:t>; </a:t>
            </a:r>
            <a:r>
              <a:rPr lang="de-DE" dirty="0" err="1"/>
              <a:t>however</a:t>
            </a:r>
            <a:r>
              <a:rPr lang="de-DE" dirty="0"/>
              <a:t> </a:t>
            </a:r>
            <a:r>
              <a:rPr lang="de-DE" dirty="0" err="1"/>
              <a:t>exceptions</a:t>
            </a:r>
            <a:r>
              <a:rPr lang="de-DE" dirty="0"/>
              <a:t> for </a:t>
            </a:r>
            <a:r>
              <a:rPr lang="de-DE" dirty="0" err="1"/>
              <a:t>criminal</a:t>
            </a:r>
            <a:r>
              <a:rPr lang="de-DE" dirty="0"/>
              <a:t> </a:t>
            </a:r>
            <a:r>
              <a:rPr lang="de-DE" dirty="0" err="1"/>
              <a:t>prosecution</a:t>
            </a:r>
            <a:r>
              <a:rPr lang="de-DE" dirty="0"/>
              <a:t> and for public </a:t>
            </a:r>
            <a:r>
              <a:rPr lang="de-DE" dirty="0" err="1"/>
              <a:t>security</a:t>
            </a:r>
            <a:r>
              <a:rPr lang="de-DE" dirty="0"/>
              <a:t> </a:t>
            </a:r>
            <a:r>
              <a:rPr lang="de-DE" dirty="0" err="1"/>
              <a:t>interests</a:t>
            </a:r>
            <a:endParaRPr lang="de-DE" dirty="0"/>
          </a:p>
          <a:p>
            <a:pPr lvl="1"/>
            <a:endParaRPr lang="de-DE" dirty="0"/>
          </a:p>
          <a:p>
            <a:pPr lvl="1"/>
            <a:endParaRPr lang="de-DE" dirty="0"/>
          </a:p>
        </p:txBody>
      </p:sp>
      <p:sp>
        <p:nvSpPr>
          <p:cNvPr id="4" name="Datumsplatzhalter 3">
            <a:extLst>
              <a:ext uri="{FF2B5EF4-FFF2-40B4-BE49-F238E27FC236}">
                <a16:creationId xmlns:a16="http://schemas.microsoft.com/office/drawing/2014/main" id="{FB24B334-6880-40CE-BE7D-B5E41A65A0BC}"/>
              </a:ext>
            </a:extLst>
          </p:cNvPr>
          <p:cNvSpPr>
            <a:spLocks noGrp="1"/>
          </p:cNvSpPr>
          <p:nvPr>
            <p:ph type="dt" sz="half" idx="10"/>
          </p:nvPr>
        </p:nvSpPr>
        <p:spPr/>
        <p:txBody>
          <a:bodyPr/>
          <a:lstStyle/>
          <a:p>
            <a:pPr>
              <a:defRPr/>
            </a:pPr>
            <a:fld id="{AD09E707-72B0-433F-8B23-D05DD294454E}" type="datetime4">
              <a:rPr lang="de-DE" smtClean="0"/>
              <a:pPr>
                <a:defRPr/>
              </a:pPr>
              <a:t>7. September 2022</a:t>
            </a:fld>
            <a:endParaRPr lang="de-DE"/>
          </a:p>
        </p:txBody>
      </p:sp>
    </p:spTree>
    <p:extLst>
      <p:ext uri="{BB962C8B-B14F-4D97-AF65-F5344CB8AC3E}">
        <p14:creationId xmlns:p14="http://schemas.microsoft.com/office/powerpoint/2010/main" val="345474605"/>
      </p:ext>
    </p:extLst>
  </p:cSld>
  <p:clrMapOvr>
    <a:masterClrMapping/>
  </p:clrMapOvr>
  <p:transition spd="slow">
    <p:pull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4F838-AE5F-4376-85E8-D5E4CFD2529F}"/>
              </a:ext>
            </a:extLst>
          </p:cNvPr>
          <p:cNvSpPr>
            <a:spLocks noGrp="1"/>
          </p:cNvSpPr>
          <p:nvPr>
            <p:ph type="title"/>
          </p:nvPr>
        </p:nvSpPr>
        <p:spPr/>
        <p:txBody>
          <a:bodyPr/>
          <a:lstStyle/>
          <a:p>
            <a:r>
              <a:rPr lang="de-DE" dirty="0"/>
              <a:t>Definition of High </a:t>
            </a:r>
            <a:r>
              <a:rPr lang="de-DE" dirty="0" err="1"/>
              <a:t>risk</a:t>
            </a:r>
            <a:r>
              <a:rPr lang="de-DE" dirty="0"/>
              <a:t> AI</a:t>
            </a:r>
          </a:p>
        </p:txBody>
      </p:sp>
      <p:sp>
        <p:nvSpPr>
          <p:cNvPr id="3" name="Inhaltsplatzhalter 2">
            <a:extLst>
              <a:ext uri="{FF2B5EF4-FFF2-40B4-BE49-F238E27FC236}">
                <a16:creationId xmlns:a16="http://schemas.microsoft.com/office/drawing/2014/main" id="{D54AD9F4-7116-46D2-B5C3-122D84C7FADE}"/>
              </a:ext>
            </a:extLst>
          </p:cNvPr>
          <p:cNvSpPr>
            <a:spLocks noGrp="1"/>
          </p:cNvSpPr>
          <p:nvPr>
            <p:ph idx="1"/>
          </p:nvPr>
        </p:nvSpPr>
        <p:spPr>
          <a:xfrm>
            <a:off x="611188" y="2205038"/>
            <a:ext cx="8353425" cy="3887787"/>
          </a:xfrm>
        </p:spPr>
        <p:txBody>
          <a:bodyPr>
            <a:normAutofit fontScale="92500" lnSpcReduction="20000"/>
          </a:bodyPr>
          <a:lstStyle/>
          <a:p>
            <a:r>
              <a:rPr lang="de-DE" dirty="0" err="1"/>
              <a:t>Two</a:t>
            </a:r>
            <a:r>
              <a:rPr lang="de-DE" dirty="0"/>
              <a:t> </a:t>
            </a:r>
            <a:r>
              <a:rPr lang="de-DE" dirty="0" err="1"/>
              <a:t>groups</a:t>
            </a:r>
            <a:r>
              <a:rPr lang="de-DE" dirty="0"/>
              <a:t> of AI-systems</a:t>
            </a:r>
          </a:p>
          <a:p>
            <a:pPr lvl="1"/>
            <a:r>
              <a:rPr lang="de-DE" dirty="0" err="1"/>
              <a:t>Those</a:t>
            </a:r>
            <a:r>
              <a:rPr lang="de-DE" dirty="0"/>
              <a:t> </a:t>
            </a:r>
            <a:r>
              <a:rPr lang="de-DE" dirty="0" err="1"/>
              <a:t>who</a:t>
            </a:r>
            <a:r>
              <a:rPr lang="de-DE" dirty="0"/>
              <a:t> </a:t>
            </a:r>
            <a:r>
              <a:rPr lang="de-DE" dirty="0" err="1"/>
              <a:t>are</a:t>
            </a:r>
            <a:r>
              <a:rPr lang="de-DE" dirty="0"/>
              <a:t> </a:t>
            </a:r>
            <a:r>
              <a:rPr lang="de-DE" dirty="0" err="1"/>
              <a:t>embedded</a:t>
            </a:r>
            <a:r>
              <a:rPr lang="de-DE" dirty="0"/>
              <a:t> in </a:t>
            </a:r>
            <a:r>
              <a:rPr lang="de-DE" dirty="0" err="1"/>
              <a:t>products</a:t>
            </a:r>
            <a:r>
              <a:rPr lang="de-DE" dirty="0"/>
              <a:t> </a:t>
            </a:r>
            <a:r>
              <a:rPr lang="de-DE" dirty="0" err="1"/>
              <a:t>which</a:t>
            </a:r>
            <a:r>
              <a:rPr lang="de-DE" dirty="0"/>
              <a:t> fall </a:t>
            </a:r>
            <a:r>
              <a:rPr lang="de-DE" dirty="0" err="1"/>
              <a:t>under</a:t>
            </a:r>
            <a:r>
              <a:rPr lang="de-DE" dirty="0"/>
              <a:t> </a:t>
            </a:r>
            <a:r>
              <a:rPr lang="de-DE" dirty="0" err="1"/>
              <a:t>product</a:t>
            </a:r>
            <a:r>
              <a:rPr lang="de-DE" dirty="0"/>
              <a:t> </a:t>
            </a:r>
            <a:r>
              <a:rPr lang="de-DE" dirty="0" err="1"/>
              <a:t>safety</a:t>
            </a:r>
            <a:r>
              <a:rPr lang="de-DE" dirty="0"/>
              <a:t> </a:t>
            </a:r>
            <a:r>
              <a:rPr lang="de-DE" dirty="0" err="1"/>
              <a:t>regulations</a:t>
            </a:r>
            <a:r>
              <a:rPr lang="de-DE" dirty="0"/>
              <a:t>/</a:t>
            </a:r>
            <a:r>
              <a:rPr lang="de-DE" dirty="0" err="1"/>
              <a:t>directives</a:t>
            </a:r>
            <a:r>
              <a:rPr lang="de-DE" dirty="0"/>
              <a:t>, such </a:t>
            </a:r>
            <a:r>
              <a:rPr lang="de-DE" dirty="0" err="1"/>
              <a:t>as</a:t>
            </a:r>
            <a:r>
              <a:rPr lang="de-DE" dirty="0"/>
              <a:t> </a:t>
            </a:r>
            <a:r>
              <a:rPr lang="de-DE" dirty="0" err="1"/>
              <a:t>the</a:t>
            </a:r>
            <a:r>
              <a:rPr lang="de-DE" dirty="0"/>
              <a:t> </a:t>
            </a:r>
            <a:r>
              <a:rPr lang="de-DE" dirty="0" err="1"/>
              <a:t>medical</a:t>
            </a:r>
            <a:r>
              <a:rPr lang="de-DE" dirty="0"/>
              <a:t> </a:t>
            </a:r>
            <a:r>
              <a:rPr lang="de-DE" dirty="0" err="1"/>
              <a:t>product</a:t>
            </a:r>
            <a:r>
              <a:rPr lang="de-DE" dirty="0"/>
              <a:t> </a:t>
            </a:r>
            <a:r>
              <a:rPr lang="de-DE" dirty="0" err="1"/>
              <a:t>regulation</a:t>
            </a:r>
            <a:endParaRPr lang="de-DE" dirty="0"/>
          </a:p>
          <a:p>
            <a:pPr lvl="2"/>
            <a:r>
              <a:rPr lang="de-DE" dirty="0"/>
              <a:t>also </a:t>
            </a:r>
            <a:r>
              <a:rPr lang="de-DE" dirty="0" err="1"/>
              <a:t>those</a:t>
            </a:r>
            <a:r>
              <a:rPr lang="de-DE" dirty="0"/>
              <a:t> </a:t>
            </a:r>
            <a:r>
              <a:rPr lang="de-DE" dirty="0" err="1"/>
              <a:t>regulated</a:t>
            </a:r>
            <a:r>
              <a:rPr lang="de-DE" dirty="0"/>
              <a:t> </a:t>
            </a:r>
            <a:r>
              <a:rPr lang="de-DE" dirty="0" err="1"/>
              <a:t>by</a:t>
            </a:r>
            <a:r>
              <a:rPr lang="de-DE" dirty="0"/>
              <a:t> </a:t>
            </a:r>
            <a:r>
              <a:rPr lang="de-DE" dirty="0" err="1"/>
              <a:t>the</a:t>
            </a:r>
            <a:r>
              <a:rPr lang="de-DE" dirty="0"/>
              <a:t> „</a:t>
            </a:r>
            <a:r>
              <a:rPr lang="de-DE" dirty="0" err="1"/>
              <a:t>old</a:t>
            </a:r>
            <a:r>
              <a:rPr lang="de-DE" dirty="0"/>
              <a:t> </a:t>
            </a:r>
            <a:r>
              <a:rPr lang="de-DE" dirty="0" err="1"/>
              <a:t>approach</a:t>
            </a:r>
            <a:r>
              <a:rPr lang="de-DE" dirty="0"/>
              <a:t>“, such </a:t>
            </a:r>
            <a:r>
              <a:rPr lang="de-DE" dirty="0" err="1"/>
              <a:t>as</a:t>
            </a:r>
            <a:r>
              <a:rPr lang="de-DE" dirty="0"/>
              <a:t> </a:t>
            </a:r>
            <a:r>
              <a:rPr lang="de-DE" dirty="0" err="1"/>
              <a:t>cars</a:t>
            </a:r>
            <a:r>
              <a:rPr lang="de-DE" dirty="0"/>
              <a:t> </a:t>
            </a:r>
            <a:r>
              <a:rPr lang="de-DE" dirty="0" err="1"/>
              <a:t>or</a:t>
            </a:r>
            <a:r>
              <a:rPr lang="de-DE" dirty="0"/>
              <a:t> </a:t>
            </a:r>
            <a:r>
              <a:rPr lang="de-DE" dirty="0" err="1"/>
              <a:t>air</a:t>
            </a:r>
            <a:r>
              <a:rPr lang="de-DE" dirty="0"/>
              <a:t> planes</a:t>
            </a:r>
          </a:p>
          <a:p>
            <a:pPr lvl="1"/>
            <a:r>
              <a:rPr lang="de-DE" dirty="0"/>
              <a:t>Stand-</a:t>
            </a:r>
            <a:r>
              <a:rPr lang="de-DE" dirty="0" err="1"/>
              <a:t>alone</a:t>
            </a:r>
            <a:r>
              <a:rPr lang="de-DE" dirty="0"/>
              <a:t> AI-systems, Art. 6 (2) and Annex III</a:t>
            </a:r>
          </a:p>
          <a:p>
            <a:pPr lvl="2"/>
            <a:r>
              <a:rPr lang="de-DE" dirty="0"/>
              <a:t>Systems </a:t>
            </a:r>
            <a:r>
              <a:rPr lang="de-DE" dirty="0" err="1"/>
              <a:t>which</a:t>
            </a:r>
            <a:r>
              <a:rPr lang="de-DE" dirty="0"/>
              <a:t> </a:t>
            </a:r>
            <a:r>
              <a:rPr lang="de-DE" dirty="0" err="1"/>
              <a:t>affect</a:t>
            </a:r>
            <a:r>
              <a:rPr lang="de-DE" dirty="0"/>
              <a:t> fundamental </a:t>
            </a:r>
            <a:r>
              <a:rPr lang="de-DE" dirty="0" err="1"/>
              <a:t>rights</a:t>
            </a:r>
            <a:r>
              <a:rPr lang="de-DE" dirty="0"/>
              <a:t> such </a:t>
            </a:r>
            <a:r>
              <a:rPr lang="de-DE" dirty="0" err="1"/>
              <a:t>as</a:t>
            </a:r>
            <a:r>
              <a:rPr lang="de-DE" dirty="0"/>
              <a:t> </a:t>
            </a:r>
            <a:r>
              <a:rPr lang="de-DE" dirty="0" err="1"/>
              <a:t>scoring</a:t>
            </a:r>
            <a:r>
              <a:rPr lang="de-DE" dirty="0"/>
              <a:t> in </a:t>
            </a:r>
            <a:r>
              <a:rPr lang="de-DE" dirty="0" err="1"/>
              <a:t>educational</a:t>
            </a:r>
            <a:r>
              <a:rPr lang="de-DE" dirty="0"/>
              <a:t> </a:t>
            </a:r>
            <a:r>
              <a:rPr lang="de-DE" dirty="0" err="1"/>
              <a:t>or</a:t>
            </a:r>
            <a:r>
              <a:rPr lang="de-DE" dirty="0"/>
              <a:t> </a:t>
            </a:r>
            <a:r>
              <a:rPr lang="de-DE" dirty="0" err="1"/>
              <a:t>employment</a:t>
            </a:r>
            <a:r>
              <a:rPr lang="de-DE" dirty="0"/>
              <a:t> </a:t>
            </a:r>
            <a:r>
              <a:rPr lang="de-DE" dirty="0" err="1"/>
              <a:t>context</a:t>
            </a:r>
            <a:r>
              <a:rPr lang="de-DE" dirty="0"/>
              <a:t>, also </a:t>
            </a:r>
            <a:r>
              <a:rPr lang="de-DE" dirty="0" err="1"/>
              <a:t>credit</a:t>
            </a:r>
            <a:r>
              <a:rPr lang="de-DE" dirty="0"/>
              <a:t> </a:t>
            </a:r>
            <a:r>
              <a:rPr lang="de-DE" dirty="0" err="1"/>
              <a:t>scoring</a:t>
            </a:r>
            <a:r>
              <a:rPr lang="de-DE" dirty="0"/>
              <a:t> </a:t>
            </a:r>
            <a:r>
              <a:rPr lang="de-DE" dirty="0" err="1"/>
              <a:t>systems</a:t>
            </a:r>
            <a:endParaRPr lang="de-DE" dirty="0"/>
          </a:p>
          <a:p>
            <a:pPr lvl="2"/>
            <a:r>
              <a:rPr lang="de-DE" dirty="0"/>
              <a:t>Systems </a:t>
            </a:r>
            <a:r>
              <a:rPr lang="de-DE" dirty="0" err="1"/>
              <a:t>which</a:t>
            </a:r>
            <a:r>
              <a:rPr lang="de-DE" dirty="0"/>
              <a:t> </a:t>
            </a:r>
            <a:r>
              <a:rPr lang="de-DE" dirty="0" err="1"/>
              <a:t>are</a:t>
            </a:r>
            <a:r>
              <a:rPr lang="de-DE" dirty="0"/>
              <a:t> </a:t>
            </a:r>
            <a:r>
              <a:rPr lang="de-DE" dirty="0" err="1"/>
              <a:t>used</a:t>
            </a:r>
            <a:r>
              <a:rPr lang="de-DE" dirty="0"/>
              <a:t> for </a:t>
            </a:r>
            <a:r>
              <a:rPr lang="de-DE" dirty="0" err="1"/>
              <a:t>controlling</a:t>
            </a:r>
            <a:r>
              <a:rPr lang="de-DE" dirty="0"/>
              <a:t> </a:t>
            </a:r>
            <a:r>
              <a:rPr lang="de-DE" dirty="0" err="1"/>
              <a:t>critical</a:t>
            </a:r>
            <a:r>
              <a:rPr lang="de-DE" dirty="0"/>
              <a:t> IT-</a:t>
            </a:r>
            <a:r>
              <a:rPr lang="de-DE" dirty="0" err="1"/>
              <a:t>infrastructures</a:t>
            </a:r>
            <a:endParaRPr lang="de-DE" dirty="0"/>
          </a:p>
          <a:p>
            <a:pPr lvl="2"/>
            <a:r>
              <a:rPr lang="de-DE" dirty="0"/>
              <a:t>Systems </a:t>
            </a:r>
            <a:r>
              <a:rPr lang="de-DE" dirty="0" err="1"/>
              <a:t>employed</a:t>
            </a:r>
            <a:r>
              <a:rPr lang="de-DE" dirty="0"/>
              <a:t> for </a:t>
            </a:r>
            <a:r>
              <a:rPr lang="de-DE" dirty="0" err="1"/>
              <a:t>criminal</a:t>
            </a:r>
            <a:r>
              <a:rPr lang="de-DE" dirty="0"/>
              <a:t> </a:t>
            </a:r>
            <a:r>
              <a:rPr lang="de-DE" dirty="0" err="1"/>
              <a:t>prosecution</a:t>
            </a:r>
            <a:r>
              <a:rPr lang="de-DE" dirty="0"/>
              <a:t> also for </a:t>
            </a:r>
            <a:r>
              <a:rPr lang="de-DE" dirty="0" err="1"/>
              <a:t>purpose</a:t>
            </a:r>
            <a:r>
              <a:rPr lang="de-DE" dirty="0"/>
              <a:t> of </a:t>
            </a:r>
            <a:r>
              <a:rPr lang="de-DE" dirty="0" err="1"/>
              <a:t>asylum</a:t>
            </a:r>
            <a:r>
              <a:rPr lang="de-DE" dirty="0"/>
              <a:t> and </a:t>
            </a:r>
            <a:r>
              <a:rPr lang="de-DE" dirty="0" err="1"/>
              <a:t>migration</a:t>
            </a:r>
            <a:r>
              <a:rPr lang="de-DE" dirty="0"/>
              <a:t> </a:t>
            </a:r>
            <a:r>
              <a:rPr lang="de-DE" dirty="0" err="1"/>
              <a:t>issues</a:t>
            </a:r>
            <a:endParaRPr lang="de-DE" dirty="0"/>
          </a:p>
          <a:p>
            <a:pPr lvl="2"/>
            <a:endParaRPr lang="de-DE" dirty="0"/>
          </a:p>
        </p:txBody>
      </p:sp>
      <p:sp>
        <p:nvSpPr>
          <p:cNvPr id="4" name="Datumsplatzhalter 3">
            <a:extLst>
              <a:ext uri="{FF2B5EF4-FFF2-40B4-BE49-F238E27FC236}">
                <a16:creationId xmlns:a16="http://schemas.microsoft.com/office/drawing/2014/main" id="{42462459-8E16-480B-BB61-2D926871EEE9}"/>
              </a:ext>
            </a:extLst>
          </p:cNvPr>
          <p:cNvSpPr>
            <a:spLocks noGrp="1"/>
          </p:cNvSpPr>
          <p:nvPr>
            <p:ph type="dt" sz="half" idx="10"/>
          </p:nvPr>
        </p:nvSpPr>
        <p:spPr/>
        <p:txBody>
          <a:bodyPr/>
          <a:lstStyle/>
          <a:p>
            <a:pPr>
              <a:defRPr/>
            </a:pPr>
            <a:fld id="{AD09E707-72B0-433F-8B23-D05DD294454E}" type="datetime4">
              <a:rPr lang="de-DE" smtClean="0"/>
              <a:pPr>
                <a:defRPr/>
              </a:pPr>
              <a:t>7. September 2022</a:t>
            </a:fld>
            <a:endParaRPr lang="de-DE"/>
          </a:p>
        </p:txBody>
      </p:sp>
    </p:spTree>
    <p:extLst>
      <p:ext uri="{BB962C8B-B14F-4D97-AF65-F5344CB8AC3E}">
        <p14:creationId xmlns:p14="http://schemas.microsoft.com/office/powerpoint/2010/main" val="1867038305"/>
      </p:ext>
    </p:extLst>
  </p:cSld>
  <p:clrMapOvr>
    <a:masterClrMapping/>
  </p:clrMapOvr>
  <p:transition spd="slow">
    <p:pull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51FC4-CFDD-4569-86F4-71769C8BB388}"/>
              </a:ext>
            </a:extLst>
          </p:cNvPr>
          <p:cNvSpPr>
            <a:spLocks noGrp="1"/>
          </p:cNvSpPr>
          <p:nvPr>
            <p:ph type="title"/>
          </p:nvPr>
        </p:nvSpPr>
        <p:spPr/>
        <p:txBody>
          <a:bodyPr/>
          <a:lstStyle/>
          <a:p>
            <a:r>
              <a:rPr lang="de-DE" dirty="0" err="1"/>
              <a:t>Requirements</a:t>
            </a:r>
            <a:r>
              <a:rPr lang="de-DE" dirty="0"/>
              <a:t> for high-</a:t>
            </a:r>
            <a:r>
              <a:rPr lang="de-DE" dirty="0" err="1"/>
              <a:t>risk</a:t>
            </a:r>
            <a:r>
              <a:rPr lang="de-DE" dirty="0"/>
              <a:t> AI-systems</a:t>
            </a:r>
          </a:p>
        </p:txBody>
      </p:sp>
      <p:sp>
        <p:nvSpPr>
          <p:cNvPr id="3" name="Inhaltsplatzhalter 2">
            <a:extLst>
              <a:ext uri="{FF2B5EF4-FFF2-40B4-BE49-F238E27FC236}">
                <a16:creationId xmlns:a16="http://schemas.microsoft.com/office/drawing/2014/main" id="{C579D1EB-E1EF-401F-AD32-10AD64249EB9}"/>
              </a:ext>
            </a:extLst>
          </p:cNvPr>
          <p:cNvSpPr>
            <a:spLocks noGrp="1"/>
          </p:cNvSpPr>
          <p:nvPr>
            <p:ph idx="1"/>
          </p:nvPr>
        </p:nvSpPr>
        <p:spPr>
          <a:xfrm>
            <a:off x="611188" y="2424113"/>
            <a:ext cx="8353425" cy="3668712"/>
          </a:xfrm>
        </p:spPr>
        <p:txBody>
          <a:bodyPr>
            <a:normAutofit fontScale="70000" lnSpcReduction="20000"/>
          </a:bodyPr>
          <a:lstStyle/>
          <a:p>
            <a:r>
              <a:rPr lang="de-DE" dirty="0" err="1"/>
              <a:t>Riskmanagementsystem</a:t>
            </a:r>
            <a:r>
              <a:rPr lang="de-DE" dirty="0"/>
              <a:t>, Art. 9 AI-</a:t>
            </a:r>
            <a:r>
              <a:rPr lang="de-DE" dirty="0" err="1"/>
              <a:t>act</a:t>
            </a:r>
            <a:endParaRPr lang="de-DE" dirty="0"/>
          </a:p>
          <a:p>
            <a:r>
              <a:rPr lang="de-DE" dirty="0"/>
              <a:t>Data </a:t>
            </a:r>
            <a:r>
              <a:rPr lang="de-DE" dirty="0" err="1"/>
              <a:t>Governance</a:t>
            </a:r>
            <a:r>
              <a:rPr lang="de-DE" dirty="0"/>
              <a:t>, in </a:t>
            </a:r>
            <a:r>
              <a:rPr lang="de-DE" dirty="0" err="1"/>
              <a:t>particular</a:t>
            </a:r>
            <a:r>
              <a:rPr lang="de-DE" dirty="0"/>
              <a:t> </a:t>
            </a:r>
            <a:r>
              <a:rPr lang="de-DE" dirty="0" err="1"/>
              <a:t>focus</a:t>
            </a:r>
            <a:r>
              <a:rPr lang="de-DE" dirty="0"/>
              <a:t> on </a:t>
            </a:r>
            <a:r>
              <a:rPr lang="de-DE" dirty="0" err="1"/>
              <a:t>training</a:t>
            </a:r>
            <a:r>
              <a:rPr lang="de-DE" dirty="0"/>
              <a:t> and </a:t>
            </a:r>
            <a:r>
              <a:rPr lang="de-DE" dirty="0" err="1"/>
              <a:t>validation</a:t>
            </a:r>
            <a:r>
              <a:rPr lang="de-DE" dirty="0"/>
              <a:t> </a:t>
            </a:r>
            <a:r>
              <a:rPr lang="de-DE" dirty="0" err="1"/>
              <a:t>data</a:t>
            </a:r>
            <a:r>
              <a:rPr lang="de-DE" dirty="0"/>
              <a:t>, </a:t>
            </a:r>
            <a:r>
              <a:rPr lang="de-DE" dirty="0" err="1"/>
              <a:t>no</a:t>
            </a:r>
            <a:r>
              <a:rPr lang="de-DE" dirty="0"/>
              <a:t> </a:t>
            </a:r>
            <a:r>
              <a:rPr lang="de-DE" dirty="0" err="1"/>
              <a:t>bias</a:t>
            </a:r>
            <a:r>
              <a:rPr lang="de-DE" dirty="0"/>
              <a:t>, and </a:t>
            </a:r>
            <a:r>
              <a:rPr lang="de-DE" dirty="0" err="1"/>
              <a:t>no</a:t>
            </a:r>
            <a:r>
              <a:rPr lang="de-DE" dirty="0"/>
              <a:t> </a:t>
            </a:r>
            <a:r>
              <a:rPr lang="de-DE" dirty="0" err="1"/>
              <a:t>gaps</a:t>
            </a:r>
            <a:r>
              <a:rPr lang="de-DE" dirty="0"/>
              <a:t>, Art. 10 AI-</a:t>
            </a:r>
            <a:r>
              <a:rPr lang="de-DE" dirty="0" err="1"/>
              <a:t>act</a:t>
            </a:r>
            <a:endParaRPr lang="de-DE" dirty="0"/>
          </a:p>
          <a:p>
            <a:pPr lvl="1"/>
            <a:r>
              <a:rPr lang="de-DE" dirty="0"/>
              <a:t>Art 10 AI-Act </a:t>
            </a:r>
            <a:r>
              <a:rPr lang="de-DE" dirty="0" err="1"/>
              <a:t>includes</a:t>
            </a:r>
            <a:r>
              <a:rPr lang="de-DE" dirty="0"/>
              <a:t> a partial </a:t>
            </a:r>
            <a:r>
              <a:rPr lang="de-DE" dirty="0" err="1"/>
              <a:t>justification</a:t>
            </a:r>
            <a:r>
              <a:rPr lang="de-DE" dirty="0"/>
              <a:t> for </a:t>
            </a:r>
            <a:r>
              <a:rPr lang="de-DE" dirty="0" err="1"/>
              <a:t>processing</a:t>
            </a:r>
            <a:r>
              <a:rPr lang="de-DE" dirty="0"/>
              <a:t> high sensitive </a:t>
            </a:r>
            <a:r>
              <a:rPr lang="de-DE" dirty="0" err="1"/>
              <a:t>data</a:t>
            </a:r>
            <a:r>
              <a:rPr lang="de-DE" dirty="0"/>
              <a:t> (Art. 9 GDPR)</a:t>
            </a:r>
          </a:p>
          <a:p>
            <a:r>
              <a:rPr lang="de-DE" dirty="0" err="1"/>
              <a:t>Logging</a:t>
            </a:r>
            <a:r>
              <a:rPr lang="de-DE" dirty="0"/>
              <a:t> </a:t>
            </a:r>
            <a:r>
              <a:rPr lang="de-DE" dirty="0" err="1"/>
              <a:t>devices</a:t>
            </a:r>
            <a:r>
              <a:rPr lang="de-DE" dirty="0"/>
              <a:t>, Art. 12 AI-</a:t>
            </a:r>
            <a:r>
              <a:rPr lang="de-DE" dirty="0" err="1"/>
              <a:t>act</a:t>
            </a:r>
            <a:endParaRPr lang="de-DE" dirty="0"/>
          </a:p>
          <a:p>
            <a:r>
              <a:rPr lang="de-DE" dirty="0"/>
              <a:t>Human </a:t>
            </a:r>
            <a:r>
              <a:rPr lang="de-DE" dirty="0" err="1"/>
              <a:t>oversight</a:t>
            </a:r>
            <a:r>
              <a:rPr lang="de-DE" dirty="0"/>
              <a:t>, Art. 14 AI-</a:t>
            </a:r>
            <a:r>
              <a:rPr lang="de-DE" dirty="0" err="1"/>
              <a:t>act</a:t>
            </a:r>
            <a:endParaRPr lang="de-DE" dirty="0"/>
          </a:p>
          <a:p>
            <a:r>
              <a:rPr lang="de-DE" dirty="0" err="1"/>
              <a:t>Robustness</a:t>
            </a:r>
            <a:r>
              <a:rPr lang="de-DE" dirty="0"/>
              <a:t>, </a:t>
            </a:r>
            <a:r>
              <a:rPr lang="de-DE" dirty="0" err="1"/>
              <a:t>accuray</a:t>
            </a:r>
            <a:r>
              <a:rPr lang="de-DE" dirty="0"/>
              <a:t>, and </a:t>
            </a:r>
            <a:r>
              <a:rPr lang="de-DE" dirty="0" err="1"/>
              <a:t>cybersecurity</a:t>
            </a:r>
            <a:r>
              <a:rPr lang="de-DE" dirty="0"/>
              <a:t>, Art. 15 AI-</a:t>
            </a:r>
            <a:r>
              <a:rPr lang="de-DE" dirty="0" err="1"/>
              <a:t>act</a:t>
            </a:r>
            <a:endParaRPr lang="de-DE" dirty="0"/>
          </a:p>
          <a:p>
            <a:pPr lvl="1"/>
            <a:r>
              <a:rPr lang="de-DE" dirty="0" err="1"/>
              <a:t>Mitigating</a:t>
            </a:r>
            <a:r>
              <a:rPr lang="de-DE" dirty="0"/>
              <a:t> </a:t>
            </a:r>
            <a:r>
              <a:rPr lang="de-DE" dirty="0" err="1"/>
              <a:t>risks</a:t>
            </a:r>
            <a:r>
              <a:rPr lang="de-DE" dirty="0"/>
              <a:t> </a:t>
            </a:r>
            <a:r>
              <a:rPr lang="de-DE" dirty="0" err="1"/>
              <a:t>stemming</a:t>
            </a:r>
            <a:r>
              <a:rPr lang="de-DE" dirty="0"/>
              <a:t> from „</a:t>
            </a:r>
            <a:r>
              <a:rPr lang="de-DE" dirty="0" err="1"/>
              <a:t>feedback</a:t>
            </a:r>
            <a:r>
              <a:rPr lang="de-DE" dirty="0"/>
              <a:t> </a:t>
            </a:r>
            <a:r>
              <a:rPr lang="de-DE" dirty="0" err="1"/>
              <a:t>loops</a:t>
            </a:r>
            <a:r>
              <a:rPr lang="de-DE" dirty="0"/>
              <a:t>“</a:t>
            </a:r>
          </a:p>
          <a:p>
            <a:pPr lvl="1"/>
            <a:r>
              <a:rPr lang="de-DE" dirty="0"/>
              <a:t>Also </a:t>
            </a:r>
            <a:r>
              <a:rPr lang="de-DE" dirty="0" err="1"/>
              <a:t>integrating</a:t>
            </a:r>
            <a:r>
              <a:rPr lang="de-DE" dirty="0"/>
              <a:t> </a:t>
            </a:r>
            <a:r>
              <a:rPr lang="de-DE" dirty="0" err="1"/>
              <a:t>cybersecurity</a:t>
            </a:r>
            <a:r>
              <a:rPr lang="de-DE" dirty="0"/>
              <a:t> </a:t>
            </a:r>
            <a:r>
              <a:rPr lang="de-DE" dirty="0" err="1"/>
              <a:t>act</a:t>
            </a:r>
            <a:r>
              <a:rPr lang="de-DE" dirty="0"/>
              <a:t> </a:t>
            </a:r>
            <a:r>
              <a:rPr lang="de-DE" dirty="0" err="1"/>
              <a:t>certifications</a:t>
            </a:r>
            <a:endParaRPr lang="de-DE" dirty="0"/>
          </a:p>
          <a:p>
            <a:r>
              <a:rPr lang="de-DE" dirty="0"/>
              <a:t>Transparency and </a:t>
            </a:r>
            <a:r>
              <a:rPr lang="de-DE" dirty="0" err="1"/>
              <a:t>instructions</a:t>
            </a:r>
            <a:r>
              <a:rPr lang="de-DE" dirty="0"/>
              <a:t> for </a:t>
            </a:r>
            <a:r>
              <a:rPr lang="de-DE" dirty="0" err="1"/>
              <a:t>users</a:t>
            </a:r>
            <a:r>
              <a:rPr lang="de-DE" dirty="0"/>
              <a:t>, Art. 13 AI-</a:t>
            </a:r>
            <a:r>
              <a:rPr lang="de-DE" dirty="0" err="1"/>
              <a:t>act</a:t>
            </a:r>
            <a:endParaRPr lang="de-DE" dirty="0"/>
          </a:p>
          <a:p>
            <a:endParaRPr lang="de-DE" dirty="0"/>
          </a:p>
          <a:p>
            <a:endParaRPr lang="de-DE" dirty="0"/>
          </a:p>
          <a:p>
            <a:endParaRPr lang="de-DE" dirty="0"/>
          </a:p>
        </p:txBody>
      </p:sp>
      <p:sp>
        <p:nvSpPr>
          <p:cNvPr id="4" name="Datumsplatzhalter 3">
            <a:extLst>
              <a:ext uri="{FF2B5EF4-FFF2-40B4-BE49-F238E27FC236}">
                <a16:creationId xmlns:a16="http://schemas.microsoft.com/office/drawing/2014/main" id="{8079D184-3364-4F32-97D5-FAC3C4753232}"/>
              </a:ext>
            </a:extLst>
          </p:cNvPr>
          <p:cNvSpPr>
            <a:spLocks noGrp="1"/>
          </p:cNvSpPr>
          <p:nvPr>
            <p:ph type="dt" sz="half" idx="10"/>
          </p:nvPr>
        </p:nvSpPr>
        <p:spPr/>
        <p:txBody>
          <a:bodyPr/>
          <a:lstStyle/>
          <a:p>
            <a:pPr>
              <a:defRPr/>
            </a:pPr>
            <a:fld id="{AD09E707-72B0-433F-8B23-D05DD294454E}" type="datetime4">
              <a:rPr lang="de-DE" smtClean="0"/>
              <a:pPr>
                <a:defRPr/>
              </a:pPr>
              <a:t>7. September 2022</a:t>
            </a:fld>
            <a:endParaRPr lang="de-DE"/>
          </a:p>
        </p:txBody>
      </p:sp>
    </p:spTree>
    <p:extLst>
      <p:ext uri="{BB962C8B-B14F-4D97-AF65-F5344CB8AC3E}">
        <p14:creationId xmlns:p14="http://schemas.microsoft.com/office/powerpoint/2010/main" val="3251696997"/>
      </p:ext>
    </p:extLst>
  </p:cSld>
  <p:clrMapOvr>
    <a:masterClrMapping/>
  </p:clrMapOvr>
  <p:transition spd="slow">
    <p:pull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18AF0-73B5-4CEF-9FC7-7379BA2620A8}"/>
              </a:ext>
            </a:extLst>
          </p:cNvPr>
          <p:cNvSpPr>
            <a:spLocks noGrp="1"/>
          </p:cNvSpPr>
          <p:nvPr>
            <p:ph type="title"/>
          </p:nvPr>
        </p:nvSpPr>
        <p:spPr/>
        <p:txBody>
          <a:bodyPr/>
          <a:lstStyle/>
          <a:p>
            <a:r>
              <a:rPr lang="de-DE" dirty="0"/>
              <a:t>After-</a:t>
            </a:r>
            <a:r>
              <a:rPr lang="de-DE" dirty="0" err="1"/>
              <a:t>sale</a:t>
            </a:r>
            <a:r>
              <a:rPr lang="de-DE" dirty="0"/>
              <a:t> </a:t>
            </a:r>
            <a:r>
              <a:rPr lang="de-DE" dirty="0" err="1"/>
              <a:t>market</a:t>
            </a:r>
            <a:r>
              <a:rPr lang="de-DE" dirty="0"/>
              <a:t> </a:t>
            </a:r>
            <a:r>
              <a:rPr lang="de-DE" dirty="0" err="1"/>
              <a:t>surveillance</a:t>
            </a:r>
            <a:endParaRPr lang="de-DE" dirty="0"/>
          </a:p>
        </p:txBody>
      </p:sp>
      <p:sp>
        <p:nvSpPr>
          <p:cNvPr id="3" name="Inhaltsplatzhalter 2">
            <a:extLst>
              <a:ext uri="{FF2B5EF4-FFF2-40B4-BE49-F238E27FC236}">
                <a16:creationId xmlns:a16="http://schemas.microsoft.com/office/drawing/2014/main" id="{67A9850D-4E9F-4FF8-A54C-5AADEA5A2B0E}"/>
              </a:ext>
            </a:extLst>
          </p:cNvPr>
          <p:cNvSpPr>
            <a:spLocks noGrp="1"/>
          </p:cNvSpPr>
          <p:nvPr>
            <p:ph idx="1"/>
          </p:nvPr>
        </p:nvSpPr>
        <p:spPr>
          <a:xfrm>
            <a:off x="611188" y="2205038"/>
            <a:ext cx="8353425" cy="3887787"/>
          </a:xfrm>
        </p:spPr>
        <p:txBody>
          <a:bodyPr>
            <a:normAutofit fontScale="92500"/>
          </a:bodyPr>
          <a:lstStyle/>
          <a:p>
            <a:r>
              <a:rPr lang="de-DE" dirty="0"/>
              <a:t>Art. 61 AI-</a:t>
            </a:r>
            <a:r>
              <a:rPr lang="de-DE" dirty="0" err="1"/>
              <a:t>act</a:t>
            </a:r>
            <a:r>
              <a:rPr lang="de-DE" dirty="0"/>
              <a:t>: strong </a:t>
            </a:r>
            <a:r>
              <a:rPr lang="de-DE" dirty="0" err="1"/>
              <a:t>obligations</a:t>
            </a:r>
            <a:r>
              <a:rPr lang="de-DE" dirty="0"/>
              <a:t> for </a:t>
            </a:r>
            <a:r>
              <a:rPr lang="de-DE" dirty="0" err="1"/>
              <a:t>market</a:t>
            </a:r>
            <a:r>
              <a:rPr lang="de-DE" dirty="0"/>
              <a:t> </a:t>
            </a:r>
            <a:r>
              <a:rPr lang="de-DE" dirty="0" err="1"/>
              <a:t>surveillance</a:t>
            </a:r>
            <a:endParaRPr lang="de-DE" dirty="0"/>
          </a:p>
          <a:p>
            <a:r>
              <a:rPr lang="de-DE" dirty="0"/>
              <a:t>Art. 62 AI-</a:t>
            </a:r>
            <a:r>
              <a:rPr lang="de-DE" dirty="0" err="1"/>
              <a:t>act</a:t>
            </a:r>
            <a:r>
              <a:rPr lang="de-DE" dirty="0"/>
              <a:t>: </a:t>
            </a:r>
            <a:r>
              <a:rPr lang="de-DE" dirty="0" err="1"/>
              <a:t>obligation</a:t>
            </a:r>
            <a:r>
              <a:rPr lang="de-DE" dirty="0"/>
              <a:t> </a:t>
            </a:r>
            <a:r>
              <a:rPr lang="de-DE" dirty="0" err="1"/>
              <a:t>to</a:t>
            </a:r>
            <a:r>
              <a:rPr lang="de-DE" dirty="0"/>
              <a:t> </a:t>
            </a:r>
            <a:r>
              <a:rPr lang="de-DE" dirty="0" err="1"/>
              <a:t>notify</a:t>
            </a:r>
            <a:r>
              <a:rPr lang="de-DE" dirty="0"/>
              <a:t> </a:t>
            </a:r>
            <a:r>
              <a:rPr lang="de-DE" dirty="0" err="1"/>
              <a:t>market</a:t>
            </a:r>
            <a:r>
              <a:rPr lang="de-DE" dirty="0"/>
              <a:t> </a:t>
            </a:r>
            <a:r>
              <a:rPr lang="de-DE" dirty="0" err="1"/>
              <a:t>surveillance</a:t>
            </a:r>
            <a:r>
              <a:rPr lang="de-DE" dirty="0"/>
              <a:t> </a:t>
            </a:r>
            <a:r>
              <a:rPr lang="de-DE" dirty="0" err="1"/>
              <a:t>authority</a:t>
            </a:r>
            <a:r>
              <a:rPr lang="de-DE" dirty="0"/>
              <a:t> </a:t>
            </a:r>
            <a:r>
              <a:rPr lang="de-DE" dirty="0" err="1"/>
              <a:t>cases</a:t>
            </a:r>
            <a:r>
              <a:rPr lang="de-DE" dirty="0"/>
              <a:t> of </a:t>
            </a:r>
            <a:r>
              <a:rPr lang="de-DE" dirty="0" err="1"/>
              <a:t>serious</a:t>
            </a:r>
            <a:r>
              <a:rPr lang="de-DE" dirty="0"/>
              <a:t> </a:t>
            </a:r>
            <a:r>
              <a:rPr lang="de-DE" dirty="0" err="1"/>
              <a:t>incidences</a:t>
            </a:r>
            <a:r>
              <a:rPr lang="de-DE" dirty="0"/>
              <a:t> </a:t>
            </a:r>
            <a:r>
              <a:rPr lang="de-DE" dirty="0" err="1"/>
              <a:t>or</a:t>
            </a:r>
            <a:r>
              <a:rPr lang="de-DE" dirty="0"/>
              <a:t> </a:t>
            </a:r>
            <a:r>
              <a:rPr lang="de-DE" dirty="0" err="1"/>
              <a:t>malfunctions</a:t>
            </a:r>
            <a:r>
              <a:rPr lang="de-DE" dirty="0"/>
              <a:t>, </a:t>
            </a:r>
            <a:r>
              <a:rPr lang="de-DE" dirty="0" err="1"/>
              <a:t>however</a:t>
            </a:r>
            <a:r>
              <a:rPr lang="de-DE" dirty="0"/>
              <a:t>, </a:t>
            </a:r>
            <a:r>
              <a:rPr lang="de-DE" dirty="0" err="1"/>
              <a:t>only</a:t>
            </a:r>
            <a:r>
              <a:rPr lang="de-DE" dirty="0"/>
              <a:t> </a:t>
            </a:r>
            <a:r>
              <a:rPr lang="de-DE" dirty="0" err="1"/>
              <a:t>if</a:t>
            </a:r>
            <a:r>
              <a:rPr lang="de-DE" dirty="0"/>
              <a:t> fundamental </a:t>
            </a:r>
            <a:r>
              <a:rPr lang="de-DE" dirty="0" err="1"/>
              <a:t>rights</a:t>
            </a:r>
            <a:r>
              <a:rPr lang="de-DE" dirty="0"/>
              <a:t> </a:t>
            </a:r>
            <a:r>
              <a:rPr lang="de-DE" dirty="0" err="1"/>
              <a:t>are</a:t>
            </a:r>
            <a:r>
              <a:rPr lang="de-DE" dirty="0"/>
              <a:t> </a:t>
            </a:r>
            <a:r>
              <a:rPr lang="de-DE" dirty="0" err="1"/>
              <a:t>affected</a:t>
            </a:r>
            <a:endParaRPr lang="de-DE" dirty="0"/>
          </a:p>
          <a:p>
            <a:r>
              <a:rPr lang="de-DE" dirty="0"/>
              <a:t>Art. 63 AI-</a:t>
            </a:r>
            <a:r>
              <a:rPr lang="de-DE" dirty="0" err="1"/>
              <a:t>act</a:t>
            </a:r>
            <a:r>
              <a:rPr lang="de-DE" dirty="0"/>
              <a:t>: </a:t>
            </a:r>
            <a:r>
              <a:rPr lang="de-DE" dirty="0" err="1"/>
              <a:t>enabling</a:t>
            </a:r>
            <a:r>
              <a:rPr lang="de-DE" dirty="0"/>
              <a:t> </a:t>
            </a:r>
            <a:r>
              <a:rPr lang="de-DE" dirty="0" err="1"/>
              <a:t>market</a:t>
            </a:r>
            <a:r>
              <a:rPr lang="de-DE" dirty="0"/>
              <a:t> </a:t>
            </a:r>
            <a:r>
              <a:rPr lang="de-DE" dirty="0" err="1"/>
              <a:t>surveillance</a:t>
            </a:r>
            <a:r>
              <a:rPr lang="de-DE" dirty="0"/>
              <a:t> </a:t>
            </a:r>
            <a:r>
              <a:rPr lang="de-DE" dirty="0" err="1"/>
              <a:t>authorities</a:t>
            </a:r>
            <a:r>
              <a:rPr lang="de-DE" dirty="0"/>
              <a:t> </a:t>
            </a:r>
            <a:r>
              <a:rPr lang="de-DE" dirty="0" err="1"/>
              <a:t>to</a:t>
            </a:r>
            <a:r>
              <a:rPr lang="de-DE" dirty="0"/>
              <a:t> </a:t>
            </a:r>
            <a:r>
              <a:rPr lang="de-DE" dirty="0" err="1"/>
              <a:t>have</a:t>
            </a:r>
            <a:r>
              <a:rPr lang="de-DE" dirty="0"/>
              <a:t> </a:t>
            </a:r>
            <a:r>
              <a:rPr lang="de-DE" dirty="0" err="1"/>
              <a:t>access</a:t>
            </a:r>
            <a:r>
              <a:rPr lang="de-DE" dirty="0"/>
              <a:t> </a:t>
            </a:r>
            <a:r>
              <a:rPr lang="de-DE" dirty="0" err="1"/>
              <a:t>to</a:t>
            </a:r>
            <a:r>
              <a:rPr lang="de-DE" dirty="0"/>
              <a:t> all </a:t>
            </a:r>
            <a:r>
              <a:rPr lang="de-DE" dirty="0" err="1"/>
              <a:t>training</a:t>
            </a:r>
            <a:r>
              <a:rPr lang="de-DE" dirty="0"/>
              <a:t> etc. </a:t>
            </a:r>
            <a:r>
              <a:rPr lang="de-DE" dirty="0" err="1"/>
              <a:t>data</a:t>
            </a:r>
            <a:r>
              <a:rPr lang="de-DE" dirty="0"/>
              <a:t> via remote </a:t>
            </a:r>
            <a:r>
              <a:rPr lang="de-DE" dirty="0" err="1"/>
              <a:t>access</a:t>
            </a:r>
            <a:r>
              <a:rPr lang="de-DE" dirty="0"/>
              <a:t>, also </a:t>
            </a:r>
            <a:r>
              <a:rPr lang="de-DE" dirty="0" err="1"/>
              <a:t>to</a:t>
            </a:r>
            <a:r>
              <a:rPr lang="de-DE" dirty="0"/>
              <a:t> source </a:t>
            </a:r>
            <a:r>
              <a:rPr lang="de-DE" dirty="0" err="1"/>
              <a:t>codes</a:t>
            </a:r>
            <a:r>
              <a:rPr lang="de-DE" dirty="0"/>
              <a:t> of AI-systems</a:t>
            </a:r>
          </a:p>
        </p:txBody>
      </p:sp>
      <p:sp>
        <p:nvSpPr>
          <p:cNvPr id="4" name="Datumsplatzhalter 3">
            <a:extLst>
              <a:ext uri="{FF2B5EF4-FFF2-40B4-BE49-F238E27FC236}">
                <a16:creationId xmlns:a16="http://schemas.microsoft.com/office/drawing/2014/main" id="{16F68AAA-97D1-4FC9-B420-6E64E13ABA90}"/>
              </a:ext>
            </a:extLst>
          </p:cNvPr>
          <p:cNvSpPr>
            <a:spLocks noGrp="1"/>
          </p:cNvSpPr>
          <p:nvPr>
            <p:ph type="dt" sz="half" idx="10"/>
          </p:nvPr>
        </p:nvSpPr>
        <p:spPr/>
        <p:txBody>
          <a:bodyPr/>
          <a:lstStyle/>
          <a:p>
            <a:pPr>
              <a:defRPr/>
            </a:pPr>
            <a:fld id="{AD09E707-72B0-433F-8B23-D05DD294454E}" type="datetime4">
              <a:rPr lang="de-DE" smtClean="0"/>
              <a:pPr>
                <a:defRPr/>
              </a:pPr>
              <a:t>7. September 2022</a:t>
            </a:fld>
            <a:endParaRPr lang="de-DE"/>
          </a:p>
        </p:txBody>
      </p:sp>
    </p:spTree>
    <p:extLst>
      <p:ext uri="{BB962C8B-B14F-4D97-AF65-F5344CB8AC3E}">
        <p14:creationId xmlns:p14="http://schemas.microsoft.com/office/powerpoint/2010/main" val="2889473922"/>
      </p:ext>
    </p:extLst>
  </p:cSld>
  <p:clrMapOvr>
    <a:masterClrMapping/>
  </p:clrMapOvr>
  <p:transition spd="slow">
    <p:pull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DD710-EE55-41F2-A3E3-C27C8687146F}"/>
              </a:ext>
            </a:extLst>
          </p:cNvPr>
          <p:cNvSpPr>
            <a:spLocks noGrp="1"/>
          </p:cNvSpPr>
          <p:nvPr>
            <p:ph type="title"/>
          </p:nvPr>
        </p:nvSpPr>
        <p:spPr/>
        <p:txBody>
          <a:bodyPr/>
          <a:lstStyle/>
          <a:p>
            <a:r>
              <a:rPr lang="de-DE" dirty="0" err="1"/>
              <a:t>Criticism</a:t>
            </a:r>
            <a:endParaRPr lang="de-DE" dirty="0"/>
          </a:p>
        </p:txBody>
      </p:sp>
      <p:sp>
        <p:nvSpPr>
          <p:cNvPr id="3" name="Inhaltsplatzhalter 2">
            <a:extLst>
              <a:ext uri="{FF2B5EF4-FFF2-40B4-BE49-F238E27FC236}">
                <a16:creationId xmlns:a16="http://schemas.microsoft.com/office/drawing/2014/main" id="{CF1E8863-2B24-4A40-BAC2-D326FBE5703C}"/>
              </a:ext>
            </a:extLst>
          </p:cNvPr>
          <p:cNvSpPr>
            <a:spLocks noGrp="1"/>
          </p:cNvSpPr>
          <p:nvPr>
            <p:ph idx="1"/>
          </p:nvPr>
        </p:nvSpPr>
        <p:spPr>
          <a:xfrm>
            <a:off x="611188" y="2205038"/>
            <a:ext cx="8353425" cy="3887787"/>
          </a:xfrm>
        </p:spPr>
        <p:txBody>
          <a:bodyPr>
            <a:normAutofit fontScale="70000" lnSpcReduction="20000"/>
          </a:bodyPr>
          <a:lstStyle/>
          <a:p>
            <a:r>
              <a:rPr lang="de-DE" dirty="0"/>
              <a:t>Definition </a:t>
            </a:r>
            <a:r>
              <a:rPr lang="de-DE" dirty="0" err="1"/>
              <a:t>of</a:t>
            </a:r>
            <a:r>
              <a:rPr lang="de-DE" dirty="0"/>
              <a:t> AI </a:t>
            </a:r>
            <a:r>
              <a:rPr lang="de-DE" dirty="0" err="1"/>
              <a:t>too</a:t>
            </a:r>
            <a:r>
              <a:rPr lang="de-DE" dirty="0"/>
              <a:t> </a:t>
            </a:r>
            <a:r>
              <a:rPr lang="de-DE" dirty="0" err="1"/>
              <a:t>broad</a:t>
            </a:r>
            <a:endParaRPr lang="de-DE" dirty="0"/>
          </a:p>
          <a:p>
            <a:r>
              <a:rPr lang="de-DE" dirty="0" err="1"/>
              <a:t>Vagueness</a:t>
            </a:r>
            <a:r>
              <a:rPr lang="de-DE" dirty="0"/>
              <a:t> </a:t>
            </a:r>
            <a:r>
              <a:rPr lang="de-DE" dirty="0" err="1"/>
              <a:t>concerning</a:t>
            </a:r>
            <a:r>
              <a:rPr lang="de-DE" dirty="0"/>
              <a:t> high-</a:t>
            </a:r>
            <a:r>
              <a:rPr lang="de-DE" dirty="0" err="1"/>
              <a:t>risk</a:t>
            </a:r>
            <a:r>
              <a:rPr lang="de-DE" dirty="0"/>
              <a:t> AI </a:t>
            </a:r>
            <a:r>
              <a:rPr lang="de-DE" dirty="0" err="1"/>
              <a:t>systems</a:t>
            </a:r>
            <a:endParaRPr lang="de-DE" dirty="0"/>
          </a:p>
          <a:p>
            <a:r>
              <a:rPr lang="de-DE" dirty="0" err="1"/>
              <a:t>Sketchy</a:t>
            </a:r>
            <a:r>
              <a:rPr lang="de-DE" dirty="0"/>
              <a:t> and </a:t>
            </a:r>
            <a:r>
              <a:rPr lang="de-DE" dirty="0" err="1"/>
              <a:t>arbitrary</a:t>
            </a:r>
            <a:r>
              <a:rPr lang="de-DE" dirty="0"/>
              <a:t> Annex III </a:t>
            </a:r>
            <a:r>
              <a:rPr lang="de-DE" dirty="0" err="1"/>
              <a:t>of</a:t>
            </a:r>
            <a:r>
              <a:rPr lang="de-DE" dirty="0"/>
              <a:t> high-</a:t>
            </a:r>
            <a:r>
              <a:rPr lang="de-DE" dirty="0" err="1"/>
              <a:t>risk</a:t>
            </a:r>
            <a:r>
              <a:rPr lang="de-DE" dirty="0"/>
              <a:t> AI </a:t>
            </a:r>
            <a:r>
              <a:rPr lang="de-DE" dirty="0" err="1"/>
              <a:t>systems</a:t>
            </a:r>
            <a:endParaRPr lang="de-DE" dirty="0"/>
          </a:p>
          <a:p>
            <a:r>
              <a:rPr lang="de-DE" dirty="0"/>
              <a:t>Prohibition </a:t>
            </a:r>
            <a:r>
              <a:rPr lang="de-DE" dirty="0" err="1"/>
              <a:t>of</a:t>
            </a:r>
            <a:r>
              <a:rPr lang="de-DE" dirty="0"/>
              <a:t> AI </a:t>
            </a:r>
            <a:r>
              <a:rPr lang="de-DE" dirty="0" err="1"/>
              <a:t>systems</a:t>
            </a:r>
            <a:r>
              <a:rPr lang="de-DE" dirty="0"/>
              <a:t> </a:t>
            </a:r>
            <a:r>
              <a:rPr lang="de-DE" dirty="0" err="1"/>
              <a:t>restricted</a:t>
            </a:r>
            <a:r>
              <a:rPr lang="de-DE" dirty="0"/>
              <a:t> </a:t>
            </a:r>
            <a:r>
              <a:rPr lang="de-DE" dirty="0" err="1"/>
              <a:t>to</a:t>
            </a:r>
            <a:r>
              <a:rPr lang="de-DE" dirty="0"/>
              <a:t> </a:t>
            </a:r>
            <a:r>
              <a:rPr lang="de-DE" dirty="0" err="1"/>
              <a:t>the</a:t>
            </a:r>
            <a:r>
              <a:rPr lang="de-DE" dirty="0"/>
              <a:t> </a:t>
            </a:r>
            <a:r>
              <a:rPr lang="de-DE" dirty="0" err="1"/>
              <a:t>public</a:t>
            </a:r>
            <a:r>
              <a:rPr lang="de-DE" dirty="0"/>
              <a:t> </a:t>
            </a:r>
            <a:r>
              <a:rPr lang="de-DE" dirty="0" err="1"/>
              <a:t>sector</a:t>
            </a:r>
            <a:r>
              <a:rPr lang="de-DE" dirty="0"/>
              <a:t>?</a:t>
            </a:r>
          </a:p>
          <a:p>
            <a:r>
              <a:rPr lang="de-DE" dirty="0" err="1"/>
              <a:t>Riskmanagementsystems</a:t>
            </a:r>
            <a:r>
              <a:rPr lang="de-DE" dirty="0"/>
              <a:t>: </a:t>
            </a:r>
            <a:r>
              <a:rPr lang="de-DE" dirty="0" err="1"/>
              <a:t>criteria</a:t>
            </a:r>
            <a:r>
              <a:rPr lang="de-DE" dirty="0"/>
              <a:t> </a:t>
            </a:r>
            <a:r>
              <a:rPr lang="de-DE" dirty="0" err="1"/>
              <a:t>are</a:t>
            </a:r>
            <a:r>
              <a:rPr lang="de-DE" dirty="0"/>
              <a:t> </a:t>
            </a:r>
            <a:r>
              <a:rPr lang="de-DE" dirty="0" err="1"/>
              <a:t>highly</a:t>
            </a:r>
            <a:r>
              <a:rPr lang="de-DE" dirty="0"/>
              <a:t> </a:t>
            </a:r>
            <a:r>
              <a:rPr lang="de-DE" dirty="0" err="1"/>
              <a:t>vague</a:t>
            </a:r>
            <a:endParaRPr lang="de-DE" dirty="0"/>
          </a:p>
          <a:p>
            <a:r>
              <a:rPr lang="de-DE" dirty="0"/>
              <a:t>Data </a:t>
            </a:r>
            <a:r>
              <a:rPr lang="de-DE" dirty="0" err="1"/>
              <a:t>Governance</a:t>
            </a:r>
            <a:r>
              <a:rPr lang="de-DE" dirty="0"/>
              <a:t>: </a:t>
            </a:r>
            <a:r>
              <a:rPr lang="de-DE" dirty="0" err="1"/>
              <a:t>unrealistic</a:t>
            </a:r>
            <a:r>
              <a:rPr lang="de-DE" dirty="0"/>
              <a:t> </a:t>
            </a:r>
            <a:r>
              <a:rPr lang="de-DE" dirty="0" err="1"/>
              <a:t>requirements</a:t>
            </a:r>
            <a:r>
              <a:rPr lang="de-DE" dirty="0"/>
              <a:t> (</a:t>
            </a:r>
            <a:r>
              <a:rPr lang="de-DE" dirty="0" err="1"/>
              <a:t>no</a:t>
            </a:r>
            <a:r>
              <a:rPr lang="de-DE" dirty="0"/>
              <a:t> faults etc.)</a:t>
            </a:r>
          </a:p>
          <a:p>
            <a:r>
              <a:rPr lang="de-DE" dirty="0"/>
              <a:t>Impact upon GDPR </a:t>
            </a:r>
            <a:r>
              <a:rPr lang="de-DE" dirty="0" err="1"/>
              <a:t>potentially</a:t>
            </a:r>
            <a:r>
              <a:rPr lang="de-DE" dirty="0"/>
              <a:t> </a:t>
            </a:r>
            <a:r>
              <a:rPr lang="de-DE" dirty="0" err="1"/>
              <a:t>too</a:t>
            </a:r>
            <a:r>
              <a:rPr lang="de-DE" dirty="0"/>
              <a:t> </a:t>
            </a:r>
            <a:r>
              <a:rPr lang="de-DE" dirty="0" err="1"/>
              <a:t>broad</a:t>
            </a:r>
            <a:r>
              <a:rPr lang="de-DE" dirty="0"/>
              <a:t> (Art. 10 AI-Act vs. Art. 9 GDPR)</a:t>
            </a:r>
          </a:p>
          <a:p>
            <a:r>
              <a:rPr lang="de-DE" dirty="0"/>
              <a:t>Human </a:t>
            </a:r>
            <a:r>
              <a:rPr lang="de-DE" dirty="0" err="1"/>
              <a:t>oversight</a:t>
            </a:r>
            <a:r>
              <a:rPr lang="de-DE" dirty="0"/>
              <a:t>: </a:t>
            </a:r>
            <a:r>
              <a:rPr lang="de-DE" dirty="0" err="1"/>
              <a:t>unrealistic</a:t>
            </a:r>
            <a:r>
              <a:rPr lang="de-DE" dirty="0"/>
              <a:t> and non-AI </a:t>
            </a:r>
            <a:r>
              <a:rPr lang="de-DE" dirty="0" err="1"/>
              <a:t>compatible</a:t>
            </a:r>
            <a:endParaRPr lang="de-DE" dirty="0"/>
          </a:p>
          <a:p>
            <a:r>
              <a:rPr lang="de-DE" dirty="0"/>
              <a:t>Obligation </a:t>
            </a:r>
            <a:r>
              <a:rPr lang="de-DE" dirty="0" err="1"/>
              <a:t>to</a:t>
            </a:r>
            <a:r>
              <a:rPr lang="de-DE" dirty="0"/>
              <a:t> </a:t>
            </a:r>
            <a:r>
              <a:rPr lang="de-DE" dirty="0" err="1"/>
              <a:t>assign</a:t>
            </a:r>
            <a:r>
              <a:rPr lang="de-DE" dirty="0"/>
              <a:t> a CE </a:t>
            </a:r>
            <a:r>
              <a:rPr lang="de-DE" dirty="0" err="1"/>
              <a:t>sign</a:t>
            </a:r>
            <a:r>
              <a:rPr lang="de-DE" dirty="0"/>
              <a:t> </a:t>
            </a:r>
            <a:r>
              <a:rPr lang="de-DE" dirty="0" err="1"/>
              <a:t>to</a:t>
            </a:r>
            <a:r>
              <a:rPr lang="de-DE" dirty="0"/>
              <a:t> </a:t>
            </a:r>
            <a:r>
              <a:rPr lang="de-DE" dirty="0" err="1"/>
              <a:t>software</a:t>
            </a:r>
            <a:r>
              <a:rPr lang="de-DE" dirty="0"/>
              <a:t> </a:t>
            </a:r>
            <a:r>
              <a:rPr lang="de-DE" dirty="0" err="1"/>
              <a:t>is</a:t>
            </a:r>
            <a:r>
              <a:rPr lang="de-DE" dirty="0"/>
              <a:t> </a:t>
            </a:r>
            <a:r>
              <a:rPr lang="de-DE" dirty="0" err="1"/>
              <a:t>unrealistic</a:t>
            </a:r>
            <a:endParaRPr lang="de-DE" dirty="0"/>
          </a:p>
          <a:p>
            <a:r>
              <a:rPr lang="de-DE" dirty="0" err="1"/>
              <a:t>Supervisory</a:t>
            </a:r>
            <a:r>
              <a:rPr lang="de-DE" dirty="0"/>
              <a:t> </a:t>
            </a:r>
            <a:r>
              <a:rPr lang="de-DE" dirty="0" err="1"/>
              <a:t>competencies</a:t>
            </a:r>
            <a:r>
              <a:rPr lang="de-DE" dirty="0"/>
              <a:t> </a:t>
            </a:r>
            <a:r>
              <a:rPr lang="de-DE" dirty="0" err="1"/>
              <a:t>sometimes</a:t>
            </a:r>
            <a:r>
              <a:rPr lang="de-DE" dirty="0"/>
              <a:t> </a:t>
            </a:r>
            <a:r>
              <a:rPr lang="de-DE" dirty="0" err="1"/>
              <a:t>unclear</a:t>
            </a:r>
            <a:r>
              <a:rPr lang="de-DE" dirty="0"/>
              <a:t> (</a:t>
            </a:r>
            <a:r>
              <a:rPr lang="de-DE" dirty="0" err="1"/>
              <a:t>financial</a:t>
            </a:r>
            <a:r>
              <a:rPr lang="de-DE" dirty="0"/>
              <a:t> </a:t>
            </a:r>
            <a:r>
              <a:rPr lang="de-DE" dirty="0" err="1"/>
              <a:t>sector</a:t>
            </a:r>
            <a:r>
              <a:rPr lang="de-DE" dirty="0"/>
              <a:t> </a:t>
            </a:r>
            <a:r>
              <a:rPr lang="de-DE" dirty="0" err="1"/>
              <a:t>vs</a:t>
            </a:r>
            <a:r>
              <a:rPr lang="de-DE" dirty="0"/>
              <a:t> </a:t>
            </a:r>
            <a:r>
              <a:rPr lang="de-DE" dirty="0" err="1"/>
              <a:t>market</a:t>
            </a:r>
            <a:r>
              <a:rPr lang="de-DE" dirty="0"/>
              <a:t> </a:t>
            </a:r>
            <a:r>
              <a:rPr lang="de-DE" dirty="0" err="1"/>
              <a:t>surveillance</a:t>
            </a:r>
            <a:r>
              <a:rPr lang="de-DE" dirty="0"/>
              <a:t> </a:t>
            </a:r>
            <a:r>
              <a:rPr lang="de-DE" dirty="0" err="1"/>
              <a:t>authorities</a:t>
            </a:r>
            <a:r>
              <a:rPr lang="de-DE" dirty="0"/>
              <a:t>)</a:t>
            </a:r>
          </a:p>
        </p:txBody>
      </p:sp>
      <p:sp>
        <p:nvSpPr>
          <p:cNvPr id="4" name="Datumsplatzhalter 3">
            <a:extLst>
              <a:ext uri="{FF2B5EF4-FFF2-40B4-BE49-F238E27FC236}">
                <a16:creationId xmlns:a16="http://schemas.microsoft.com/office/drawing/2014/main" id="{C8025783-EEBE-43AE-B9B3-01CB9CFF140B}"/>
              </a:ext>
            </a:extLst>
          </p:cNvPr>
          <p:cNvSpPr>
            <a:spLocks noGrp="1"/>
          </p:cNvSpPr>
          <p:nvPr>
            <p:ph type="dt" sz="half" idx="10"/>
          </p:nvPr>
        </p:nvSpPr>
        <p:spPr/>
        <p:txBody>
          <a:bodyPr/>
          <a:lstStyle/>
          <a:p>
            <a:pPr>
              <a:defRPr/>
            </a:pPr>
            <a:fld id="{AD09E707-72B0-433F-8B23-D05DD294454E}" type="datetime4">
              <a:rPr lang="de-DE" smtClean="0"/>
              <a:pPr>
                <a:defRPr/>
              </a:pPr>
              <a:t>7. September 2022</a:t>
            </a:fld>
            <a:endParaRPr lang="de-DE"/>
          </a:p>
        </p:txBody>
      </p:sp>
    </p:spTree>
    <p:extLst>
      <p:ext uri="{BB962C8B-B14F-4D97-AF65-F5344CB8AC3E}">
        <p14:creationId xmlns:p14="http://schemas.microsoft.com/office/powerpoint/2010/main" val="2052816983"/>
      </p:ext>
    </p:extLst>
  </p:cSld>
  <p:clrMapOvr>
    <a:masterClrMapping/>
  </p:clrMapOvr>
  <p:transition spd="slow">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35CB9-C9C0-493A-8573-460FE8990973}"/>
              </a:ext>
            </a:extLst>
          </p:cNvPr>
          <p:cNvSpPr>
            <a:spLocks noGrp="1"/>
          </p:cNvSpPr>
          <p:nvPr>
            <p:ph type="title"/>
          </p:nvPr>
        </p:nvSpPr>
        <p:spPr/>
        <p:txBody>
          <a:bodyPr/>
          <a:lstStyle/>
          <a:p>
            <a:r>
              <a:rPr lang="de-DE" dirty="0"/>
              <a:t>Basic </a:t>
            </a:r>
            <a:r>
              <a:rPr lang="de-DE" dirty="0" err="1"/>
              <a:t>issues</a:t>
            </a:r>
            <a:r>
              <a:rPr lang="de-DE" dirty="0"/>
              <a:t> </a:t>
            </a:r>
            <a:r>
              <a:rPr lang="de-DE" dirty="0" err="1"/>
              <a:t>of</a:t>
            </a:r>
            <a:r>
              <a:rPr lang="de-DE" dirty="0"/>
              <a:t> </a:t>
            </a:r>
            <a:r>
              <a:rPr lang="de-DE" dirty="0" err="1"/>
              <a:t>liability</a:t>
            </a:r>
            <a:endParaRPr lang="de-DE" dirty="0"/>
          </a:p>
        </p:txBody>
      </p:sp>
      <p:sp>
        <p:nvSpPr>
          <p:cNvPr id="3" name="Inhaltsplatzhalter 2">
            <a:extLst>
              <a:ext uri="{FF2B5EF4-FFF2-40B4-BE49-F238E27FC236}">
                <a16:creationId xmlns:a16="http://schemas.microsoft.com/office/drawing/2014/main" id="{B72D6D9C-9932-4F58-9F67-B97B84C6ECC5}"/>
              </a:ext>
            </a:extLst>
          </p:cNvPr>
          <p:cNvSpPr>
            <a:spLocks noGrp="1"/>
          </p:cNvSpPr>
          <p:nvPr>
            <p:ph idx="1"/>
          </p:nvPr>
        </p:nvSpPr>
        <p:spPr>
          <a:xfrm>
            <a:off x="455612" y="2205038"/>
            <a:ext cx="8509001" cy="3887787"/>
          </a:xfrm>
        </p:spPr>
        <p:txBody>
          <a:bodyPr>
            <a:normAutofit fontScale="92500" lnSpcReduction="20000"/>
          </a:bodyPr>
          <a:lstStyle/>
          <a:p>
            <a:r>
              <a:rPr lang="de-DE" dirty="0" err="1"/>
              <a:t>Strict</a:t>
            </a:r>
            <a:r>
              <a:rPr lang="de-DE" dirty="0"/>
              <a:t> </a:t>
            </a:r>
            <a:r>
              <a:rPr lang="de-DE" dirty="0" err="1"/>
              <a:t>or</a:t>
            </a:r>
            <a:r>
              <a:rPr lang="de-DE" dirty="0"/>
              <a:t> </a:t>
            </a:r>
            <a:r>
              <a:rPr lang="de-DE" dirty="0" err="1"/>
              <a:t>negligence</a:t>
            </a:r>
            <a:r>
              <a:rPr lang="de-DE" dirty="0"/>
              <a:t> </a:t>
            </a:r>
            <a:r>
              <a:rPr lang="de-DE" dirty="0" err="1"/>
              <a:t>based</a:t>
            </a:r>
            <a:r>
              <a:rPr lang="de-DE" dirty="0"/>
              <a:t>? </a:t>
            </a:r>
            <a:r>
              <a:rPr lang="de-DE" dirty="0" err="1"/>
              <a:t>If</a:t>
            </a:r>
            <a:r>
              <a:rPr lang="de-DE" dirty="0"/>
              <a:t> </a:t>
            </a:r>
            <a:r>
              <a:rPr lang="de-DE" dirty="0" err="1"/>
              <a:t>strict</a:t>
            </a:r>
            <a:r>
              <a:rPr lang="de-DE" dirty="0"/>
              <a:t>, </a:t>
            </a:r>
            <a:r>
              <a:rPr lang="de-DE" dirty="0" err="1"/>
              <a:t>which</a:t>
            </a:r>
            <a:r>
              <a:rPr lang="de-DE" dirty="0"/>
              <a:t> </a:t>
            </a:r>
            <a:r>
              <a:rPr lang="de-DE" dirty="0" err="1"/>
              <a:t>applications</a:t>
            </a:r>
            <a:r>
              <a:rPr lang="de-DE" dirty="0"/>
              <a:t> </a:t>
            </a:r>
            <a:r>
              <a:rPr lang="de-DE" dirty="0" err="1"/>
              <a:t>of</a:t>
            </a:r>
            <a:r>
              <a:rPr lang="de-DE" dirty="0"/>
              <a:t> AI </a:t>
            </a:r>
            <a:r>
              <a:rPr lang="de-DE" dirty="0" err="1"/>
              <a:t>should</a:t>
            </a:r>
            <a:r>
              <a:rPr lang="de-DE" dirty="0"/>
              <a:t> </a:t>
            </a:r>
            <a:r>
              <a:rPr lang="de-DE" dirty="0" err="1"/>
              <a:t>be</a:t>
            </a:r>
            <a:r>
              <a:rPr lang="de-DE" dirty="0"/>
              <a:t> </a:t>
            </a:r>
            <a:r>
              <a:rPr lang="de-DE" dirty="0" err="1"/>
              <a:t>covered</a:t>
            </a:r>
            <a:r>
              <a:rPr lang="de-DE" dirty="0"/>
              <a:t>?</a:t>
            </a:r>
          </a:p>
          <a:p>
            <a:r>
              <a:rPr lang="de-DE" dirty="0"/>
              <a:t>Definition </a:t>
            </a:r>
            <a:r>
              <a:rPr lang="de-DE" dirty="0" err="1"/>
              <a:t>of</a:t>
            </a:r>
            <a:r>
              <a:rPr lang="de-DE" dirty="0"/>
              <a:t> </a:t>
            </a:r>
            <a:r>
              <a:rPr lang="de-DE" dirty="0" err="1"/>
              <a:t>producers</a:t>
            </a:r>
            <a:r>
              <a:rPr lang="de-DE" dirty="0"/>
              <a:t> and </a:t>
            </a:r>
            <a:r>
              <a:rPr lang="de-DE" dirty="0" err="1"/>
              <a:t>operators</a:t>
            </a:r>
            <a:r>
              <a:rPr lang="de-DE" dirty="0"/>
              <a:t>? Who </a:t>
            </a:r>
            <a:r>
              <a:rPr lang="de-DE" dirty="0" err="1"/>
              <a:t>should</a:t>
            </a:r>
            <a:r>
              <a:rPr lang="de-DE" dirty="0"/>
              <a:t> </a:t>
            </a:r>
            <a:r>
              <a:rPr lang="de-DE" dirty="0" err="1"/>
              <a:t>be</a:t>
            </a:r>
            <a:r>
              <a:rPr lang="de-DE" dirty="0"/>
              <a:t> </a:t>
            </a:r>
            <a:r>
              <a:rPr lang="de-DE" dirty="0" err="1"/>
              <a:t>liable</a:t>
            </a:r>
            <a:r>
              <a:rPr lang="de-DE" dirty="0"/>
              <a:t> </a:t>
            </a:r>
            <a:r>
              <a:rPr lang="de-DE" dirty="0" err="1"/>
              <a:t>for</a:t>
            </a:r>
            <a:r>
              <a:rPr lang="de-DE" dirty="0"/>
              <a:t> </a:t>
            </a:r>
            <a:r>
              <a:rPr lang="de-DE" dirty="0" err="1"/>
              <a:t>what</a:t>
            </a:r>
            <a:r>
              <a:rPr lang="de-DE" dirty="0"/>
              <a:t>?</a:t>
            </a:r>
          </a:p>
          <a:p>
            <a:r>
              <a:rPr lang="de-DE" dirty="0" err="1"/>
              <a:t>Burden</a:t>
            </a:r>
            <a:r>
              <a:rPr lang="de-DE" dirty="0"/>
              <a:t> </a:t>
            </a:r>
            <a:r>
              <a:rPr lang="de-DE" dirty="0" err="1"/>
              <a:t>of</a:t>
            </a:r>
            <a:r>
              <a:rPr lang="de-DE" dirty="0"/>
              <a:t> </a:t>
            </a:r>
            <a:r>
              <a:rPr lang="de-DE" dirty="0" err="1"/>
              <a:t>proof</a:t>
            </a:r>
            <a:r>
              <a:rPr lang="de-DE" dirty="0"/>
              <a:t> </a:t>
            </a:r>
            <a:r>
              <a:rPr lang="de-DE" dirty="0" err="1"/>
              <a:t>concerning</a:t>
            </a:r>
            <a:r>
              <a:rPr lang="de-DE" dirty="0"/>
              <a:t> faults </a:t>
            </a:r>
            <a:r>
              <a:rPr lang="de-DE" dirty="0" err="1"/>
              <a:t>of</a:t>
            </a:r>
            <a:r>
              <a:rPr lang="de-DE" dirty="0"/>
              <a:t> AI – </a:t>
            </a:r>
            <a:r>
              <a:rPr lang="de-DE" dirty="0" err="1"/>
              <a:t>role</a:t>
            </a:r>
            <a:r>
              <a:rPr lang="de-DE" dirty="0"/>
              <a:t> </a:t>
            </a:r>
            <a:r>
              <a:rPr lang="de-DE" dirty="0" err="1"/>
              <a:t>of</a:t>
            </a:r>
            <a:r>
              <a:rPr lang="de-DE" dirty="0"/>
              <a:t> </a:t>
            </a:r>
            <a:r>
              <a:rPr lang="de-DE" dirty="0" err="1"/>
              <a:t>technical</a:t>
            </a:r>
            <a:r>
              <a:rPr lang="de-DE" dirty="0"/>
              <a:t> </a:t>
            </a:r>
            <a:r>
              <a:rPr lang="de-DE" dirty="0" err="1"/>
              <a:t>standards</a:t>
            </a:r>
            <a:endParaRPr lang="de-DE" dirty="0"/>
          </a:p>
          <a:p>
            <a:r>
              <a:rPr lang="de-DE" dirty="0" err="1"/>
              <a:t>Causality</a:t>
            </a:r>
            <a:r>
              <a:rPr lang="de-DE" dirty="0"/>
              <a:t> </a:t>
            </a:r>
            <a:r>
              <a:rPr lang="de-DE" dirty="0" err="1"/>
              <a:t>proof</a:t>
            </a:r>
            <a:r>
              <a:rPr lang="de-DE" dirty="0"/>
              <a:t> (</a:t>
            </a:r>
            <a:r>
              <a:rPr lang="de-DE" dirty="0" err="1"/>
              <a:t>black</a:t>
            </a:r>
            <a:r>
              <a:rPr lang="de-DE" dirty="0"/>
              <a:t> box </a:t>
            </a:r>
            <a:r>
              <a:rPr lang="de-DE" dirty="0" err="1"/>
              <a:t>problem</a:t>
            </a:r>
            <a:r>
              <a:rPr lang="de-DE" dirty="0"/>
              <a:t>)</a:t>
            </a:r>
          </a:p>
          <a:p>
            <a:r>
              <a:rPr lang="de-DE" dirty="0" err="1"/>
              <a:t>How</a:t>
            </a:r>
            <a:r>
              <a:rPr lang="de-DE" dirty="0"/>
              <a:t> </a:t>
            </a:r>
            <a:r>
              <a:rPr lang="de-DE" dirty="0" err="1"/>
              <a:t>to</a:t>
            </a:r>
            <a:r>
              <a:rPr lang="de-DE" dirty="0"/>
              <a:t> </a:t>
            </a:r>
            <a:r>
              <a:rPr lang="de-DE" dirty="0" err="1"/>
              <a:t>cope</a:t>
            </a:r>
            <a:r>
              <a:rPr lang="de-DE" dirty="0"/>
              <a:t> </a:t>
            </a:r>
            <a:r>
              <a:rPr lang="de-DE" dirty="0" err="1"/>
              <a:t>with</a:t>
            </a:r>
            <a:r>
              <a:rPr lang="de-DE" dirty="0"/>
              <a:t> after-</a:t>
            </a:r>
            <a:r>
              <a:rPr lang="de-DE" dirty="0" err="1"/>
              <a:t>sale</a:t>
            </a:r>
            <a:r>
              <a:rPr lang="de-DE" dirty="0"/>
              <a:t> faults? </a:t>
            </a:r>
            <a:r>
              <a:rPr lang="de-DE" dirty="0" err="1"/>
              <a:t>Machine</a:t>
            </a:r>
            <a:r>
              <a:rPr lang="de-DE" dirty="0"/>
              <a:t> </a:t>
            </a:r>
            <a:r>
              <a:rPr lang="de-DE" dirty="0" err="1"/>
              <a:t>learning</a:t>
            </a:r>
            <a:r>
              <a:rPr lang="de-DE" dirty="0"/>
              <a:t>?</a:t>
            </a:r>
          </a:p>
          <a:p>
            <a:r>
              <a:rPr lang="de-DE" dirty="0"/>
              <a:t>The </a:t>
            </a:r>
            <a:r>
              <a:rPr lang="de-DE" dirty="0" err="1"/>
              <a:t>role</a:t>
            </a:r>
            <a:r>
              <a:rPr lang="de-DE" dirty="0"/>
              <a:t> </a:t>
            </a:r>
            <a:r>
              <a:rPr lang="de-DE" dirty="0" err="1"/>
              <a:t>of</a:t>
            </a:r>
            <a:r>
              <a:rPr lang="de-DE" dirty="0"/>
              <a:t> </a:t>
            </a:r>
            <a:r>
              <a:rPr lang="de-DE" dirty="0" err="1"/>
              <a:t>insurances</a:t>
            </a:r>
            <a:endParaRPr lang="de-DE" dirty="0"/>
          </a:p>
        </p:txBody>
      </p:sp>
      <p:sp>
        <p:nvSpPr>
          <p:cNvPr id="4" name="Datumsplatzhalter 3">
            <a:extLst>
              <a:ext uri="{FF2B5EF4-FFF2-40B4-BE49-F238E27FC236}">
                <a16:creationId xmlns:a16="http://schemas.microsoft.com/office/drawing/2014/main" id="{2CA22686-83C7-4BD0-8649-1D9D4A4B0047}"/>
              </a:ext>
            </a:extLst>
          </p:cNvPr>
          <p:cNvSpPr>
            <a:spLocks noGrp="1"/>
          </p:cNvSpPr>
          <p:nvPr>
            <p:ph type="dt" sz="half" idx="10"/>
          </p:nvPr>
        </p:nvSpPr>
        <p:spPr/>
        <p:txBody>
          <a:bodyPr/>
          <a:lstStyle/>
          <a:p>
            <a:pPr>
              <a:defRPr/>
            </a:pPr>
            <a:fld id="{AD09E707-72B0-433F-8B23-D05DD294454E}" type="datetime4">
              <a:rPr lang="de-DE" smtClean="0"/>
              <a:pPr>
                <a:defRPr/>
              </a:pPr>
              <a:t>7. September 2022</a:t>
            </a:fld>
            <a:endParaRPr lang="de-DE"/>
          </a:p>
        </p:txBody>
      </p:sp>
    </p:spTree>
    <p:extLst>
      <p:ext uri="{BB962C8B-B14F-4D97-AF65-F5344CB8AC3E}">
        <p14:creationId xmlns:p14="http://schemas.microsoft.com/office/powerpoint/2010/main" val="1920251940"/>
      </p:ext>
    </p:extLst>
  </p:cSld>
  <p:clrMapOvr>
    <a:masterClrMapping/>
  </p:clrMapOvr>
  <p:transition spd="slow">
    <p:pull dir="ru"/>
  </p:transition>
</p:sld>
</file>

<file path=ppt/theme/theme1.xml><?xml version="1.0" encoding="utf-8"?>
<a:theme xmlns:a="http://schemas.openxmlformats.org/drawingml/2006/main" name="Liability of Directors - Recent Developments in Germany and the EU">
  <a:themeElements>
    <a:clrScheme name="Liability of Directors - Recent Developments in Germany and the EU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Liability of Directors - Recent Developments in Germany and the EU">
      <a:majorFont>
        <a:latin typeface="Arial"/>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iability of Directors - Recent Developments in Germany and the EU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Liability of Directors - Recent Developments in Germany and the EU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Liability of Directors - Recent Developments in Germany and the EU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Liability of Directors - Recent Developments in Germany and the EU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Liability of Directors - Recent Developments in Germany and the EU</Template>
  <TotalTime>0</TotalTime>
  <Words>1358</Words>
  <Application>Microsoft Office PowerPoint</Application>
  <PresentationFormat>Bildschirmpräsentation (4:3)</PresentationFormat>
  <Paragraphs>113</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Arial Narrow</vt:lpstr>
      <vt:lpstr>Times New Roman</vt:lpstr>
      <vt:lpstr>Verdana</vt:lpstr>
      <vt:lpstr>Wingdings</vt:lpstr>
      <vt:lpstr>Liability of Directors - Recent Developments in Germany and the EU</vt:lpstr>
      <vt:lpstr>AI regulatory approaches: Product safety and Liability</vt:lpstr>
      <vt:lpstr>Basic approach of the new proposal AI-act</vt:lpstr>
      <vt:lpstr>The proposal of the new AI-act scope of application</vt:lpstr>
      <vt:lpstr>Risk based approach</vt:lpstr>
      <vt:lpstr>Definition of High risk AI</vt:lpstr>
      <vt:lpstr>Requirements for high-risk AI-systems</vt:lpstr>
      <vt:lpstr>After-sale market surveillance</vt:lpstr>
      <vt:lpstr>Criticism</vt:lpstr>
      <vt:lpstr>Basic issues of liability</vt:lpstr>
      <vt:lpstr>Resolution of the EP – Voss-report</vt:lpstr>
      <vt:lpstr>Resolution of the EP – Voss-report</vt:lpstr>
      <vt:lpstr>Resolution of the EP – Voss-report</vt:lpstr>
      <vt:lpstr>Resolution of the EP – Voss-report</vt:lpstr>
      <vt:lpstr>Criticism</vt:lpstr>
      <vt:lpstr>Open Issues</vt:lpstr>
      <vt:lpstr>Conclusion</vt:lpstr>
    </vt:vector>
  </TitlesOfParts>
  <Company>GWDG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Liability of Directors</dc:title>
  <dc:creator>Gerald Spindler</dc:creator>
  <cp:lastModifiedBy>Spindler, Gerald</cp:lastModifiedBy>
  <cp:revision>123</cp:revision>
  <cp:lastPrinted>2005-11-28T09:41:35Z</cp:lastPrinted>
  <dcterms:created xsi:type="dcterms:W3CDTF">2005-09-20T18:50:21Z</dcterms:created>
  <dcterms:modified xsi:type="dcterms:W3CDTF">2022-09-07T05:40:47Z</dcterms:modified>
</cp:coreProperties>
</file>